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13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14.xml" ContentType="application/vnd.openxmlformats-officedocument.presentationml.notesSlide+xml"/>
  <Override PartName="/ppt/charts/chart17.xml" ContentType="application/vnd.openxmlformats-officedocument.drawingml.chart+xml"/>
  <Override PartName="/ppt/notesSlides/notesSlide15.xml" ContentType="application/vnd.openxmlformats-officedocument.presentationml.notesSlide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16.xml" ContentType="application/vnd.openxmlformats-officedocument.presentationml.notesSlide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notesSlides/notesSlide18.xml" ContentType="application/vnd.openxmlformats-officedocument.presentationml.notesSlide+xml"/>
  <Override PartName="/ppt/charts/chart27.xml" ContentType="application/vnd.openxmlformats-officedocument.drawingml.chart+xml"/>
  <Override PartName="/ppt/notesSlides/notesSlide19.xml" ContentType="application/vnd.openxmlformats-officedocument.presentationml.notesSlide+xml"/>
  <Override PartName="/ppt/charts/chart28.xml" ContentType="application/vnd.openxmlformats-officedocument.drawingml.chart+xml"/>
  <Override PartName="/ppt/notesSlides/notesSlide20.xml" ContentType="application/vnd.openxmlformats-officedocument.presentationml.notesSlide+xml"/>
  <Override PartName="/ppt/charts/chart29.xml" ContentType="application/vnd.openxmlformats-officedocument.drawingml.chart+xml"/>
  <Override PartName="/ppt/notesSlides/notesSlide21.xml" ContentType="application/vnd.openxmlformats-officedocument.presentationml.notesSlide+xml"/>
  <Override PartName="/ppt/charts/chart30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image" Target="../media/image3.jpeg"/></Relationships>

</file>

<file path=ppt/charts/_rels/chart10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0.xlsx"/></Relationships>

</file>

<file path=ppt/charts/_rels/chart1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1.xlsx"/></Relationships>

</file>

<file path=ppt/charts/_rels/chart1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2.xlsx"/><Relationship Id="rId2" Type="http://schemas.openxmlformats.org/officeDocument/2006/relationships/image" Target="../media/image3.jpeg"/></Relationships>

</file>

<file path=ppt/charts/_rels/chart1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3.xlsx"/></Relationships>

</file>

<file path=ppt/charts/_rels/chart1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4.xlsx"/><Relationship Id="rId2" Type="http://schemas.openxmlformats.org/officeDocument/2006/relationships/image" Target="../media/image3.jpeg"/></Relationships>

</file>

<file path=ppt/charts/_rels/chart1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5.xlsx"/></Relationships>

</file>

<file path=ppt/charts/_rels/chart16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6.xlsx"/><Relationship Id="rId2" Type="http://schemas.openxmlformats.org/officeDocument/2006/relationships/image" Target="../media/image3.jpeg"/></Relationships>

</file>

<file path=ppt/charts/_rels/chart17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7.xlsx"/></Relationships>

</file>

<file path=ppt/charts/_rels/chart18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8.xlsx"/><Relationship Id="rId2" Type="http://schemas.openxmlformats.org/officeDocument/2006/relationships/image" Target="../media/image3.jpeg"/></Relationships>

</file>

<file path=ppt/charts/_rels/chart19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9.xlsx"/><Relationship Id="rId2" Type="http://schemas.openxmlformats.org/officeDocument/2006/relationships/image" Target="../media/image3.jpeg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20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0.xlsx"/><Relationship Id="rId2" Type="http://schemas.openxmlformats.org/officeDocument/2006/relationships/image" Target="../media/image3.jpeg"/></Relationships>

</file>

<file path=ppt/charts/_rels/chart2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1.xlsx"/><Relationship Id="rId2" Type="http://schemas.openxmlformats.org/officeDocument/2006/relationships/image" Target="../media/image3.jpeg"/></Relationships>

</file>

<file path=ppt/charts/_rels/chart2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2.xlsx"/><Relationship Id="rId2" Type="http://schemas.openxmlformats.org/officeDocument/2006/relationships/image" Target="../media/image3.jpeg"/></Relationships>

</file>

<file path=ppt/charts/_rels/chart2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3.xlsx"/><Relationship Id="rId2" Type="http://schemas.openxmlformats.org/officeDocument/2006/relationships/image" Target="../media/image3.jpeg"/></Relationships>

</file>

<file path=ppt/charts/_rels/chart2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4.xlsx"/><Relationship Id="rId2" Type="http://schemas.openxmlformats.org/officeDocument/2006/relationships/image" Target="../media/image3.jpeg"/></Relationships>

</file>

<file path=ppt/charts/_rels/chart2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5.xlsx"/><Relationship Id="rId2" Type="http://schemas.openxmlformats.org/officeDocument/2006/relationships/image" Target="../media/image3.jpeg"/></Relationships>

</file>

<file path=ppt/charts/_rels/chart26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6.xlsx"/><Relationship Id="rId2" Type="http://schemas.openxmlformats.org/officeDocument/2006/relationships/image" Target="../media/image3.jpeg"/></Relationships>

</file>

<file path=ppt/charts/_rels/chart27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7.xlsx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charts/_rels/chart28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8.xlsx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charts/_rels/chart29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9.xlsx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Relationship Id="rId2" Type="http://schemas.openxmlformats.org/officeDocument/2006/relationships/image" Target="../media/image3.jpeg"/></Relationships>

</file>

<file path=ppt/charts/_rels/chart30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0.xlsx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charts/_rels/chart4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4.xlsx"/><Relationship Id="rId2" Type="http://schemas.openxmlformats.org/officeDocument/2006/relationships/image" Target="../media/image3.jpeg"/></Relationships>

</file>

<file path=ppt/charts/_rels/chart5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5.xlsx"/><Relationship Id="rId2" Type="http://schemas.openxmlformats.org/officeDocument/2006/relationships/image" Target="../media/image3.jpeg"/></Relationships>

</file>

<file path=ppt/charts/_rels/chart6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6.xlsx"/><Relationship Id="rId2" Type="http://schemas.openxmlformats.org/officeDocument/2006/relationships/image" Target="../media/image3.jpeg"/></Relationships>

</file>

<file path=ppt/charts/_rels/chart7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7.xlsx"/><Relationship Id="rId2" Type="http://schemas.openxmlformats.org/officeDocument/2006/relationships/image" Target="../media/image3.jpeg"/></Relationships>

</file>

<file path=ppt/charts/_rels/chart8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8.xlsx"/><Relationship Id="rId2" Type="http://schemas.openxmlformats.org/officeDocument/2006/relationships/image" Target="../media/image3.jpeg"/></Relationships>

</file>

<file path=ppt/charts/_rels/chart9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9.xlsx"/><Relationship Id="rId2" Type="http://schemas.openxmlformats.org/officeDocument/2006/relationships/image" Target="../media/image3.jpe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20653"/>
          <c:y val="0.103214"/>
          <c:w val="0.67434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0.400000</c:v>
                </c:pt>
                <c:pt idx="1">
                  <c:v>0.600000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85542"/>
          <c:y val="0.108905"/>
          <c:w val="0.609458"/>
          <c:h val="0.367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rgbClr val="5E86B8"/>
            </a:solid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21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8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54542"/>
          <c:y val="0.108487"/>
          <c:w val="0.640458"/>
          <c:h val="0.3696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rgbClr val="5E86B8"/>
            </a:solid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0.400000</c:v>
                </c:pt>
                <c:pt idx="1">
                  <c:v>0.600000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21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8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20653"/>
          <c:y val="0.103214"/>
          <c:w val="0.67434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0.400000</c:v>
                </c:pt>
                <c:pt idx="1">
                  <c:v>0.600000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410538"/>
          <c:y val="0.108487"/>
          <c:w val="0.584462"/>
          <c:h val="0.3696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rgbClr val="5E86B8"/>
            </a:solid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0.500000</c:v>
                </c:pt>
                <c:pt idx="1">
                  <c:v>0.350000</c:v>
                </c:pt>
                <c:pt idx="2">
                  <c:v>0.100000</c:v>
                </c:pt>
                <c:pt idx="3">
                  <c:v>0.050000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21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8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25"/>
        <c:minorUnit val="0.0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20653"/>
          <c:y val="0.103214"/>
          <c:w val="0.67434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0.400000</c:v>
                </c:pt>
                <c:pt idx="1">
                  <c:v>0.600000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85542"/>
          <c:y val="0.108905"/>
          <c:w val="0.609458"/>
          <c:h val="0.367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rgbClr val="5E86B8"/>
            </a:solid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21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8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0.500000</c:v>
                </c:pt>
                <c:pt idx="1">
                  <c:v>0.350000</c:v>
                </c:pt>
                <c:pt idx="2">
                  <c:v>0.100000</c:v>
                </c:pt>
                <c:pt idx="3">
                  <c:v>0.050000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25"/>
        <c:minorUnit val="0.0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85542"/>
          <c:y val="0.108905"/>
          <c:w val="0.609458"/>
          <c:h val="0.367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rgbClr val="5E86B8"/>
            </a:solid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21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8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20653"/>
          <c:y val="0.103214"/>
          <c:w val="0.67434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0.400000</c:v>
                </c:pt>
                <c:pt idx="1">
                  <c:v>0.600000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0.500000</c:v>
                </c:pt>
                <c:pt idx="1">
                  <c:v>0.350000</c:v>
                </c:pt>
                <c:pt idx="2">
                  <c:v>0.100000</c:v>
                </c:pt>
                <c:pt idx="3">
                  <c:v>0.050000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25"/>
        <c:minorUnit val="0.0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85542"/>
          <c:y val="0.108905"/>
          <c:w val="0.609458"/>
          <c:h val="0.3672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solidFill>
              <a:srgbClr val="5E86B8"/>
            </a:solid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4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21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8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20653"/>
          <c:y val="0.103214"/>
          <c:w val="0.67434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0.400000</c:v>
                </c:pt>
                <c:pt idx="1">
                  <c:v>0.600000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0.500000</c:v>
                </c:pt>
                <c:pt idx="1">
                  <c:v>0.350000</c:v>
                </c:pt>
                <c:pt idx="2">
                  <c:v>0.100000</c:v>
                </c:pt>
                <c:pt idx="3">
                  <c:v>0.050000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25"/>
        <c:minorUnit val="0.0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20653"/>
          <c:y val="0.103214"/>
          <c:w val="0.67434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0.400000</c:v>
                </c:pt>
                <c:pt idx="1">
                  <c:v>0.600000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0.500000</c:v>
                </c:pt>
                <c:pt idx="1">
                  <c:v>0.350000</c:v>
                </c:pt>
                <c:pt idx="2">
                  <c:v>0.100000</c:v>
                </c:pt>
                <c:pt idx="3">
                  <c:v>0.050000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25"/>
        <c:minorUnit val="0.0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90453"/>
          <c:y val="0.0976421"/>
          <c:w val="0.704547"/>
          <c:h val="0.5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s(i-2)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0.350000</c:v>
                </c:pt>
                <c:pt idx="1">
                  <c:v>0.050000</c:v>
                </c:pt>
                <c:pt idx="2">
                  <c:v>0.050000</c:v>
                </c:pt>
                <c:pt idx="3">
                  <c:v>0.050000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s(i-1)</c:v>
                </c:pt>
              </c:strCache>
            </c:strRef>
          </c:tx>
          <c:spPr>
            <a:blipFill rotWithShape="1">
              <a:blip r:embed="rId3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0.600000</c:v>
                </c:pt>
                <c:pt idx="1">
                  <c:v>0.400000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s(i)</c:v>
                </c:pt>
              </c:strCache>
            </c:strRef>
          </c:tx>
          <c:spPr>
            <a:blipFill rotWithShape="1">
              <a:blip r:embed="rId4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90453"/>
          <c:y val="0.0976421"/>
          <c:w val="0.704547"/>
          <c:h val="0.5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s(i-2)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0.350000</c:v>
                </c:pt>
                <c:pt idx="1">
                  <c:v>0.050000</c:v>
                </c:pt>
                <c:pt idx="2">
                  <c:v>0.050000</c:v>
                </c:pt>
                <c:pt idx="3">
                  <c:v>0.050000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s(i-1)</c:v>
                </c:pt>
              </c:strCache>
            </c:strRef>
          </c:tx>
          <c:spPr>
            <a:blipFill rotWithShape="1">
              <a:blip r:embed="rId3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0.600000</c:v>
                </c:pt>
                <c:pt idx="1">
                  <c:v>0.400000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s(i)</c:v>
                </c:pt>
              </c:strCache>
            </c:strRef>
          </c:tx>
          <c:spPr>
            <a:blipFill rotWithShape="1">
              <a:blip r:embed="rId4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90453"/>
          <c:y val="0.0976421"/>
          <c:w val="0.704547"/>
          <c:h val="0.5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s(i-2)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0.350000</c:v>
                </c:pt>
                <c:pt idx="1">
                  <c:v>0.050000</c:v>
                </c:pt>
                <c:pt idx="2">
                  <c:v>0.050000</c:v>
                </c:pt>
                <c:pt idx="3">
                  <c:v>0.050000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s(i-1)</c:v>
                </c:pt>
              </c:strCache>
            </c:strRef>
          </c:tx>
          <c:spPr>
            <a:blipFill rotWithShape="1">
              <a:blip r:embed="rId3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0.600000</c:v>
                </c:pt>
                <c:pt idx="1">
                  <c:v>0.400000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s(i)</c:v>
                </c:pt>
              </c:strCache>
            </c:strRef>
          </c:tx>
          <c:spPr>
            <a:blipFill rotWithShape="1">
              <a:blip r:embed="rId4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0.500000</c:v>
                </c:pt>
                <c:pt idx="1">
                  <c:v>0.350000</c:v>
                </c:pt>
                <c:pt idx="2">
                  <c:v>0.100000</c:v>
                </c:pt>
                <c:pt idx="3">
                  <c:v>0.050000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25"/>
        <c:minorUnit val="0.0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90453"/>
          <c:y val="0.0976421"/>
          <c:w val="0.704547"/>
          <c:h val="0.58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s(i-2)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0.350000</c:v>
                </c:pt>
                <c:pt idx="1">
                  <c:v>0.050000</c:v>
                </c:pt>
                <c:pt idx="2">
                  <c:v>0.050000</c:v>
                </c:pt>
                <c:pt idx="3">
                  <c:v>0.050000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s(i-1)</c:v>
                </c:pt>
              </c:strCache>
            </c:strRef>
          </c:tx>
          <c:spPr>
            <a:blipFill rotWithShape="1">
              <a:blip r:embed="rId3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0.600000</c:v>
                </c:pt>
                <c:pt idx="1">
                  <c:v>0.400000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s(i)</c:v>
                </c:pt>
              </c:strCache>
            </c:strRef>
          </c:tx>
          <c:spPr>
            <a:blipFill rotWithShape="1">
              <a:blip r:embed="rId4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Class 1</c:v>
                </c:pt>
                <c:pt idx="1">
                  <c:v>Class 2</c:v>
                </c:pt>
                <c:pt idx="2">
                  <c:v>Class 3</c:v>
                </c:pt>
                <c:pt idx="3">
                  <c:v>Class 4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20653"/>
          <c:y val="0.103214"/>
          <c:w val="0.67434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0.400000</c:v>
                </c:pt>
                <c:pt idx="1">
                  <c:v>0.600000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0.500000</c:v>
                </c:pt>
                <c:pt idx="1">
                  <c:v>0.350000</c:v>
                </c:pt>
                <c:pt idx="2">
                  <c:v>0.100000</c:v>
                </c:pt>
                <c:pt idx="3">
                  <c:v>0.050000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25"/>
        <c:minorUnit val="0.0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20653"/>
          <c:y val="0.103214"/>
          <c:w val="0.67434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0.400000</c:v>
                </c:pt>
                <c:pt idx="1">
                  <c:v>0.600000</c:v>
                </c:pt>
                <c:pt idx="2">
                  <c:v>0.000000</c:v>
                </c:pt>
                <c:pt idx="3">
                  <c:v>0.000000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5"/>
        <c:minorUnit val="0.0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0.500000</c:v>
                </c:pt>
                <c:pt idx="1">
                  <c:v>0.350000</c:v>
                </c:pt>
                <c:pt idx="2">
                  <c:v>0.100000</c:v>
                </c:pt>
                <c:pt idx="3">
                  <c:v>0.050000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25"/>
        <c:minorUnit val="0.0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370043"/>
          <c:y val="0.103214"/>
          <c:w val="0.624957"/>
          <c:h val="0.4244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/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254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13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Receiver</c:v>
                </c:pt>
                <c:pt idx="1">
                  <c:v>Microwave</c:v>
                </c:pt>
                <c:pt idx="2">
                  <c:v>Toaster</c:v>
                </c:pt>
                <c:pt idx="3">
                  <c:v>LCD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0.650000</c:v>
                </c:pt>
                <c:pt idx="1">
                  <c:v>0.250000</c:v>
                </c:pt>
                <c:pt idx="2">
                  <c:v>0.000000</c:v>
                </c:pt>
                <c:pt idx="3">
                  <c:v>0.100000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-16200000"/>
          <a:lstStyle/>
          <a:p>
            <a:pPr>
              <a:defRPr b="1" i="0" strike="noStrike" sz="112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95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0.175"/>
        <c:minorUnit val="0.0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Name is Patrick Schäfer, I am working at the HU Berlin. I am presenting our framework for early and accurate time series classification called TEASER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7" name="Shape 3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TEASER models eTSC as a two-tier classification problem 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On a first tier we have slaves.</a:t>
            </a:r>
          </a:p>
          <a:p>
            <a:pPr>
              <a:defRPr sz="2200"/>
            </a:pPr>
            <a:r>
              <a:t>There are time series classifiers that get as input fixed length snapshots</a:t>
            </a:r>
          </a:p>
          <a:p>
            <a:pPr>
              <a:defRPr sz="2200"/>
            </a:pPr>
            <a:r>
              <a:t>and output class confidences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2" name="Shape 4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The input signal is divided into snapshots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here we see the energy consumption of a digital receiver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A slave classifier periodically assesses the input snapshots and computes class probabilities. </a:t>
            </a:r>
          </a:p>
          <a:p>
            <a:pPr>
              <a:defRPr sz="2200"/>
            </a:pP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It outputs microwave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hape 4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On the next snapshot it outputs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receiver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5" name="Shape 4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On the third snapshot it outputs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receiver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The question arises: after seeing how much data are these predictions safe?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hape 4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a master classifier takes the class probabilities of the slave as input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it computes a binary decision on whether to report these as final result to postpone (when unsafe) or to continue (when safe) with the observation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a master accepts a prediction whenever it is confident of the slaves prediction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8" name="Shape 5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A master is always paired to a slave for a corresponding snapshot length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The Master learns from historic (training) data, if the slave’s predictions at these snapshot lengths were correct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We model eTSC as a two-tier classification problem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The first tier consists of a series of time series classifiers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The second tier consist of a series of binary classifiers with confidences as input and classes labels safe/unsafe, which is trained on historic data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increase the safety of predictions (and reduce overfitting), we will not stop after the first safe prediction but require a series of v consecutive safe predictions of the same class label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0" name="Shape 6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training, the slaves divide the time series into S snapshots, e.g. each one has 5%</a:t>
            </a:r>
          </a:p>
          <a:p>
            <a:pPr/>
            <a:r>
              <a:t>We truncate all time series after the snapshot length and train a time series classifier</a:t>
            </a:r>
          </a:p>
          <a:p>
            <a:pPr/>
            <a:r>
              <a:t>It outputs class probabilities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0" name="Shape 6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slaves predictions are labelled with safe and unsafe.</a:t>
            </a:r>
          </a:p>
          <a:p>
            <a:pPr/>
            <a:r>
              <a:t>The masters is trained on the slave’s probabilities and these class labels safe and unsafe.</a:t>
            </a:r>
          </a:p>
          <a:p>
            <a:pPr/>
          </a:p>
          <a:p>
            <a:pPr/>
            <a:r>
              <a:t>It learns to detect safe/unsafe slaves</a:t>
            </a:r>
          </a:p>
          <a:p>
            <a:pPr/>
          </a:p>
          <a:p>
            <a:pPr/>
            <a:r>
              <a:t>To make safe/unsafe predictions, the master needs sufficient data for training.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Time Series result from recording data over time</a:t>
            </a:r>
          </a:p>
          <a:p>
            <a:pPr>
              <a:defRPr sz="2200"/>
            </a:pPr>
            <a:r>
              <a:t>Time Series data became increasingly popular due to the omnipresence of sensor’s recording large amounts of data </a:t>
            </a:r>
          </a:p>
          <a:p>
            <a:pPr>
              <a:defRPr sz="2200"/>
            </a:pPr>
            <a:r>
              <a:t>It is always assumed that we have all data present when doing classification</a:t>
            </a:r>
          </a:p>
          <a:p>
            <a:pPr>
              <a:defRPr sz="2200"/>
            </a:pPr>
            <a:r>
              <a:t>However, often classifications are time critical, e.g. to prevent damage to a machine, do medical diagnosis and determine the number of tests or to reduce the costs or loss in case of a stock market.</a:t>
            </a:r>
            <a:br/>
            <a:r>
              <a:t>Early classification tries to fill this gap, by producing a reliable / safe prediction seeing as few measurements as possible.</a:t>
            </a:r>
          </a:p>
          <a:p>
            <a:pPr>
              <a:defRPr sz="2200"/>
            </a:pPr>
            <a:r>
              <a:t>In case of energy consumption trace we ask, whether we have seen enough data to make a correct prediction.</a:t>
            </a:r>
          </a:p>
          <a:p>
            <a:pPr>
              <a:defRPr sz="2200"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2" name="Shape 6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However, there is one devil in detail: the more accurate a slave becomes the less unsafe class samples we see. </a:t>
            </a:r>
          </a:p>
          <a:p>
            <a:pPr/>
            <a:r>
              <a:t>When the slave reaches 100%, there is not a single unsafe example in the training data</a:t>
            </a:r>
          </a:p>
          <a:p>
            <a:pPr/>
            <a:r>
              <a:t>Thus the problem eventually becomes a one-class classification problem, where we only see safe predictions in the train data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Shape 6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solutions is to model the master as a one-class classifier using only safe predictions.</a:t>
            </a:r>
          </a:p>
          <a:p>
            <a:pPr/>
            <a:r>
              <a:t>The slave remains a time series classifier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83" name="Shape 6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The big picture:</a:t>
            </a:r>
          </a:p>
          <a:p>
            <a:pPr>
              <a:defRPr sz="2200"/>
            </a:pPr>
            <a:r>
              <a:t>We model eTSC as a two-tier classification problem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We split the data into S snapshots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a slave classifier periodically assesses the input time series and computes class probabilities.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the master classifier is a one-class classifier that  takes the class probabilities of the slave as input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computes a decision on whether to report these as final result or continue with the observation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master takes a decisions whenever it has seen v consecutive safe predictions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3" name="Shape 6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We performed a series of experiments on the UCR datasets using accuracy and earliness.</a:t>
            </a:r>
          </a:p>
          <a:p>
            <a:pPr>
              <a:defRPr sz="2200"/>
            </a:pPr>
          </a:p>
          <a:p>
            <a:pPr>
              <a:defRPr sz="2200"/>
            </a:pPr>
            <a:r>
              <a:t>The state-of-the-art competitors are ECTS, ECDIRE, EDSC, Relclass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9" name="Shape 6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tested different slave and master classifiers.</a:t>
            </a:r>
          </a:p>
          <a:p>
            <a:pPr/>
            <a:r>
              <a:t>Overall WEASEL and one-class classification performed best, i.e. have the lowest average rank over the UCR datasets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8" name="Shape 7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TEASER requires 2-3 times less data to make equally accurate predictions</a:t>
            </a:r>
          </a:p>
          <a:p>
            <a:pPr/>
            <a:r>
              <a:t>And on average only the first 23% of the time series are inspected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7" name="Shape 7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diagram underlines that TEASER is 2-3 times earlier than state of the art with the same accuracy.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8" name="Shape 7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also looked at some other use cases.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4" name="Shape 7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TASER is a novel two tier architecture for early classification</a:t>
            </a:r>
          </a:p>
          <a:p>
            <a:pPr/>
            <a:r>
              <a:t>The safety of a predictions is treated as a one class classification problem</a:t>
            </a:r>
          </a:p>
          <a:p>
            <a:pPr/>
            <a:r>
              <a:t>Where Master classifiers continuously analyze the output of probabilistic slave classifiers</a:t>
            </a:r>
          </a:p>
          <a:p>
            <a:pPr/>
            <a:r>
              <a:t>Overall TEASER outperfomed all other methods by a large margin in terms of earliness and accuracy.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It models eTSC as a two-tier classification problem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The input signal is divided into snapshots (here the energy consumption of a digital receiver)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A slave classifier periodically assesses the input snapshots and computes class probabilities.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When are these predictions safe?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a master classifier takes the class probabilities of the slave as input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It is always paired to a slave for a corresponding snapshot length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It learns from historic (training) data, if the slave’s predictions at these snapshot lengths were correct</a:t>
            </a:r>
          </a:p>
          <a:p>
            <a:pPr>
              <a:defRPr sz="2200"/>
            </a:pP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it computes a binary decision on whether to report these as final result or postpone to continue with the observation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a master takes a decisions whenever it is confident of the slaves prediction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Shape 3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It models eTSC as a two-tier classification problem 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The first tier consists of a series of time series classifiers</a:t>
            </a:r>
          </a:p>
          <a:p>
            <a:pPr marL="294105" indent="-294105">
              <a:buClr>
                <a:srgbClr val="5C86B9"/>
              </a:buClr>
              <a:buSzPct val="70000"/>
              <a:buFont typeface="Zapf Dingbats"/>
              <a:buChar char="-"/>
              <a:defRPr sz="2200"/>
            </a:pPr>
            <a:r>
              <a:t>The second tier consist of a series of binary classifiers with confidences as input and classes labels safe/unsafe, which is trained on historic data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Shape 3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Overall Teaser is 2-3 times earlier than equally accurate approaches.</a:t>
            </a:r>
          </a:p>
          <a:p>
            <a:pPr/>
            <a:r>
              <a:t>On average it requires only 23% of the time series to make correct predictions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9" name="Shape 3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My Name is Patrick Schäfer, I am working at the HU Berlin. I am presenting our framework for early and accurate time series classification called TEASER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t>Time Series result from recording data over time</a:t>
            </a:r>
          </a:p>
          <a:p>
            <a:pPr>
              <a:defRPr sz="2200"/>
            </a:pPr>
            <a:r>
              <a:t>Time Series data became increasingly popular due to the omnipresence of sensor’s recording large amounts of data </a:t>
            </a:r>
          </a:p>
          <a:p>
            <a:pPr>
              <a:defRPr sz="2200"/>
            </a:pPr>
            <a:r>
              <a:t>It is always assumed that we have all data present when doing classification</a:t>
            </a:r>
          </a:p>
          <a:p>
            <a:pPr>
              <a:defRPr sz="2200"/>
            </a:pPr>
            <a:r>
              <a:t>However, often classifications are time critical, e.g. to prevent damage to a machine, do medical diagnosis and determine the number of tests or to reduce the costs or loss in case of a stock market.</a:t>
            </a:r>
            <a:br/>
            <a:r>
              <a:t>Early classification tries to fill this gap, by producing a reliable / safe prediction seeing as few measurements as possible.</a:t>
            </a:r>
          </a:p>
          <a:p>
            <a:pPr>
              <a:defRPr sz="2200"/>
            </a:pPr>
            <a:r>
              <a:t>In case of energy consumption trace we ask, whether we have seen enough data to make a correct prediction.</a:t>
            </a:r>
          </a:p>
          <a:p>
            <a:pPr>
              <a:defRPr sz="2200"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hape 3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goal is to classify a time series early and with high accuracy.</a:t>
            </a:r>
          </a:p>
          <a:p>
            <a:pPr/>
            <a:r>
              <a:t>E.g. from an energy consumption trace results the question if the prediction is safe from this prefix on</a:t>
            </a:r>
          </a:p>
          <a:p>
            <a:pPr/>
          </a:p>
          <a:p>
            <a:pPr/>
            <a:r>
              <a:t>We treat the safety of a prediction as a classification problem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aute"/>
          <p:cNvSpPr/>
          <p:nvPr/>
        </p:nvSpPr>
        <p:spPr>
          <a:xfrm>
            <a:off x="3619500" y="12126515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Raute"/>
          <p:cNvSpPr/>
          <p:nvPr/>
        </p:nvSpPr>
        <p:spPr>
          <a:xfrm>
            <a:off x="3619500" y="1219795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Datum"/>
          <p:cNvSpPr/>
          <p:nvPr>
            <p:ph type="body" sz="quarter" idx="21"/>
          </p:nvPr>
        </p:nvSpPr>
        <p:spPr>
          <a:xfrm>
            <a:off x="3567500" y="12385476"/>
            <a:ext cx="17234297" cy="5715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5C86B9"/>
                </a:solidFill>
              </a:defRPr>
            </a:lvl1pPr>
          </a:lstStyle>
          <a:p>
            <a:pPr/>
            <a:r>
              <a:t>Datum</a:t>
            </a:r>
          </a:p>
        </p:txBody>
      </p:sp>
      <p:sp>
        <p:nvSpPr>
          <p:cNvPr id="14" name="Titeltext"/>
          <p:cNvSpPr txBox="1"/>
          <p:nvPr>
            <p:ph type="title"/>
          </p:nvPr>
        </p:nvSpPr>
        <p:spPr>
          <a:xfrm>
            <a:off x="3548062" y="8304609"/>
            <a:ext cx="17287876" cy="2964657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5" name="Textebene 1…"/>
          <p:cNvSpPr txBox="1"/>
          <p:nvPr>
            <p:ph type="body" sz="quarter" idx="1"/>
          </p:nvPr>
        </p:nvSpPr>
        <p:spPr>
          <a:xfrm>
            <a:off x="3548062" y="11251406"/>
            <a:ext cx="17287876" cy="714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„Zitat hier eingeben.“"/>
          <p:cNvSpPr/>
          <p:nvPr>
            <p:ph type="body" sz="quarter" idx="21"/>
          </p:nvPr>
        </p:nvSpPr>
        <p:spPr>
          <a:xfrm>
            <a:off x="4833937" y="6051153"/>
            <a:ext cx="14716126" cy="8636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3800"/>
              </a:spcBef>
              <a:buClrTx/>
              <a:buSzTx/>
              <a:buFontTx/>
              <a:buNone/>
              <a:defRPr sz="4200"/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101" name="–Christian Bauer"/>
          <p:cNvSpPr/>
          <p:nvPr>
            <p:ph type="body" sz="quarter" idx="22"/>
          </p:nvPr>
        </p:nvSpPr>
        <p:spPr>
          <a:xfrm>
            <a:off x="4833937" y="8947546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4200">
                <a:solidFill>
                  <a:srgbClr val="5C86B9"/>
                </a:solidFill>
              </a:defRPr>
            </a:lvl1pPr>
          </a:lstStyle>
          <a:p>
            <a:pPr/>
            <a:r>
              <a:t>–Christian Bauer</a:t>
            </a:r>
          </a:p>
        </p:txBody>
      </p:sp>
      <p:sp>
        <p:nvSpPr>
          <p:cNvPr id="10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Bild"/>
          <p:cNvSpPr/>
          <p:nvPr>
            <p:ph type="pic" idx="21"/>
          </p:nvPr>
        </p:nvSpPr>
        <p:spPr>
          <a:xfrm>
            <a:off x="2565796" y="0"/>
            <a:ext cx="19203735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aute"/>
          <p:cNvSpPr/>
          <p:nvPr/>
        </p:nvSpPr>
        <p:spPr>
          <a:xfrm>
            <a:off x="5762624" y="3962995"/>
            <a:ext cx="12858753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175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642937">
              <a:defRPr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5" name="Raute"/>
          <p:cNvSpPr/>
          <p:nvPr/>
        </p:nvSpPr>
        <p:spPr>
          <a:xfrm>
            <a:off x="5762624" y="4016573"/>
            <a:ext cx="12858753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3175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642937">
              <a:defRPr sz="11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6" name="Titeltext"/>
          <p:cNvSpPr txBox="1"/>
          <p:nvPr>
            <p:ph type="title"/>
          </p:nvPr>
        </p:nvSpPr>
        <p:spPr>
          <a:xfrm>
            <a:off x="5709046" y="2183308"/>
            <a:ext cx="12965908" cy="1727824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/>
          </a:lstStyle>
          <a:p>
            <a:pPr/>
            <a:r>
              <a:t>Titeltext</a:t>
            </a:r>
          </a:p>
        </p:txBody>
      </p:sp>
      <p:sp>
        <p:nvSpPr>
          <p:cNvPr id="127" name="Textebene 1…"/>
          <p:cNvSpPr txBox="1"/>
          <p:nvPr>
            <p:ph type="body" sz="half" idx="1"/>
          </p:nvPr>
        </p:nvSpPr>
        <p:spPr>
          <a:xfrm>
            <a:off x="5709046" y="4122141"/>
            <a:ext cx="12965908" cy="7410551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668421" indent="-668421" defTabSz="821531">
              <a:spcBef>
                <a:spcPts val="5900"/>
              </a:spcBef>
              <a:defRPr sz="5000"/>
            </a:lvl1pPr>
            <a:lvl2pPr marL="1176421" indent="-668421" defTabSz="821531">
              <a:spcBef>
                <a:spcPts val="5900"/>
              </a:spcBef>
              <a:defRPr sz="5000"/>
            </a:lvl2pPr>
            <a:lvl3pPr marL="1684421" indent="-668421" defTabSz="821531">
              <a:spcBef>
                <a:spcPts val="5900"/>
              </a:spcBef>
              <a:defRPr sz="5000"/>
            </a:lvl3pPr>
            <a:lvl4pPr marL="2192421" indent="-668421" defTabSz="821531">
              <a:spcBef>
                <a:spcPts val="5900"/>
              </a:spcBef>
              <a:defRPr sz="5000"/>
            </a:lvl4pPr>
            <a:lvl5pPr marL="2700421" indent="-668421" defTabSz="821531">
              <a:spcBef>
                <a:spcPts val="5900"/>
              </a:spcBef>
              <a:defRPr sz="50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8" name="Foliennummer"/>
          <p:cNvSpPr txBox="1"/>
          <p:nvPr>
            <p:ph type="sldNum" sz="quarter" idx="2"/>
          </p:nvPr>
        </p:nvSpPr>
        <p:spPr>
          <a:xfrm>
            <a:off x="18333293" y="11438929"/>
            <a:ext cx="348457" cy="411957"/>
          </a:xfrm>
          <a:prstGeom prst="rect">
            <a:avLst/>
          </a:prstGeom>
        </p:spPr>
        <p:txBody>
          <a:bodyPr lIns="53578" tIns="53578" rIns="53578" bIns="53578"/>
          <a:lstStyle>
            <a:lvl1pPr defTabSz="821531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Aufzählung &amp; 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ild"/>
          <p:cNvSpPr/>
          <p:nvPr>
            <p:ph type="pic" idx="21"/>
          </p:nvPr>
        </p:nvSpPr>
        <p:spPr>
          <a:xfrm>
            <a:off x="91567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Titeltext"/>
          <p:cNvSpPr txBox="1"/>
          <p:nvPr>
            <p:ph type="title"/>
          </p:nvPr>
        </p:nvSpPr>
        <p:spPr>
          <a:xfrm>
            <a:off x="673100" y="622300"/>
            <a:ext cx="10909300" cy="2870200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/>
          </a:lstStyle>
          <a:p>
            <a:pPr/>
            <a:r>
              <a:t>Titeltext</a:t>
            </a:r>
          </a:p>
        </p:txBody>
      </p:sp>
      <p:sp>
        <p:nvSpPr>
          <p:cNvPr id="137" name="Textebene 1…"/>
          <p:cNvSpPr txBox="1"/>
          <p:nvPr>
            <p:ph type="body" sz="half" idx="1"/>
          </p:nvPr>
        </p:nvSpPr>
        <p:spPr>
          <a:xfrm>
            <a:off x="673100" y="4191000"/>
            <a:ext cx="10909300" cy="8890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571500" indent="-571500" defTabSz="825500">
              <a:spcBef>
                <a:spcPts val="5300"/>
              </a:spcBef>
              <a:defRPr sz="4200"/>
            </a:lvl1pPr>
            <a:lvl2pPr marL="1143000" indent="-571500" defTabSz="825500">
              <a:spcBef>
                <a:spcPts val="5300"/>
              </a:spcBef>
              <a:defRPr sz="4200"/>
            </a:lvl2pPr>
            <a:lvl3pPr marL="1714500" indent="-571500" defTabSz="825500">
              <a:spcBef>
                <a:spcPts val="5300"/>
              </a:spcBef>
              <a:defRPr sz="4200"/>
            </a:lvl3pPr>
            <a:lvl4pPr marL="2286000" indent="-571500" defTabSz="825500">
              <a:spcBef>
                <a:spcPts val="5300"/>
              </a:spcBef>
              <a:defRPr sz="4200"/>
            </a:lvl4pPr>
            <a:lvl5pPr marL="2857500" indent="-571500" defTabSz="825500">
              <a:spcBef>
                <a:spcPts val="5300"/>
              </a:spcBef>
              <a:defRPr sz="4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8" name="Foliennummer"/>
          <p:cNvSpPr txBox="1"/>
          <p:nvPr>
            <p:ph type="sldNum" sz="quarter" idx="2"/>
          </p:nvPr>
        </p:nvSpPr>
        <p:spPr>
          <a:xfrm>
            <a:off x="23228299" y="12979400"/>
            <a:ext cx="393701" cy="469900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ie"/>
          <p:cNvSpPr/>
          <p:nvPr/>
        </p:nvSpPr>
        <p:spPr>
          <a:xfrm>
            <a:off x="762000" y="36068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" name="Linie"/>
          <p:cNvSpPr/>
          <p:nvPr/>
        </p:nvSpPr>
        <p:spPr>
          <a:xfrm>
            <a:off x="762000" y="3683000"/>
            <a:ext cx="22860000" cy="0"/>
          </a:xfrm>
          <a:prstGeom prst="line">
            <a:avLst/>
          </a:pr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Titeltext"/>
          <p:cNvSpPr txBox="1"/>
          <p:nvPr>
            <p:ph type="title"/>
          </p:nvPr>
        </p:nvSpPr>
        <p:spPr>
          <a:xfrm>
            <a:off x="673100" y="622300"/>
            <a:ext cx="23050500" cy="2870200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/>
          </a:lstStyle>
          <a:p>
            <a:pPr/>
            <a:r>
              <a:t>Titeltext</a:t>
            </a:r>
          </a:p>
        </p:txBody>
      </p:sp>
      <p:sp>
        <p:nvSpPr>
          <p:cNvPr id="148" name="Textebene 1…"/>
          <p:cNvSpPr txBox="1"/>
          <p:nvPr>
            <p:ph type="body" idx="1"/>
          </p:nvPr>
        </p:nvSpPr>
        <p:spPr>
          <a:xfrm>
            <a:off x="673100" y="4191000"/>
            <a:ext cx="23050500" cy="8890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736600" indent="-736600" defTabSz="825500">
              <a:spcBef>
                <a:spcPts val="5900"/>
              </a:spcBef>
            </a:lvl1pPr>
            <a:lvl2pPr marL="1473200" indent="-736600" defTabSz="825500">
              <a:spcBef>
                <a:spcPts val="5900"/>
              </a:spcBef>
            </a:lvl2pPr>
            <a:lvl3pPr marL="2209800" indent="-736600" defTabSz="825500">
              <a:spcBef>
                <a:spcPts val="5900"/>
              </a:spcBef>
            </a:lvl3pPr>
            <a:lvl4pPr marL="2946400" indent="-736600" defTabSz="825500">
              <a:spcBef>
                <a:spcPts val="5900"/>
              </a:spcBef>
            </a:lvl4pPr>
            <a:lvl5pPr marL="3683000" indent="-736600" defTabSz="825500">
              <a:spcBef>
                <a:spcPts val="5900"/>
              </a:spcBef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9" name="Foliennummer"/>
          <p:cNvSpPr txBox="1"/>
          <p:nvPr>
            <p:ph type="sldNum" sz="quarter" idx="2"/>
          </p:nvPr>
        </p:nvSpPr>
        <p:spPr>
          <a:xfrm>
            <a:off x="23228299" y="12979400"/>
            <a:ext cx="393701" cy="469900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aute"/>
          <p:cNvSpPr/>
          <p:nvPr/>
        </p:nvSpPr>
        <p:spPr>
          <a:xfrm>
            <a:off x="3619500" y="360759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Raute"/>
          <p:cNvSpPr/>
          <p:nvPr/>
        </p:nvSpPr>
        <p:spPr>
          <a:xfrm>
            <a:off x="3619500" y="3679031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8" name="Titeltext"/>
          <p:cNvSpPr txBox="1"/>
          <p:nvPr>
            <p:ph type="title"/>
          </p:nvPr>
        </p:nvSpPr>
        <p:spPr>
          <a:xfrm>
            <a:off x="3548062" y="625078"/>
            <a:ext cx="17287876" cy="287536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159" name="Textebene 1…"/>
          <p:cNvSpPr txBox="1"/>
          <p:nvPr>
            <p:ph type="body" idx="1"/>
          </p:nvPr>
        </p:nvSpPr>
        <p:spPr>
          <a:xfrm>
            <a:off x="3548062" y="4196953"/>
            <a:ext cx="17287876" cy="8893969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aute"/>
          <p:cNvSpPr/>
          <p:nvPr/>
        </p:nvSpPr>
        <p:spPr>
          <a:xfrm>
            <a:off x="3619500" y="3607593"/>
            <a:ext cx="8001000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Raute"/>
          <p:cNvSpPr/>
          <p:nvPr/>
        </p:nvSpPr>
        <p:spPr>
          <a:xfrm>
            <a:off x="3619500" y="3679031"/>
            <a:ext cx="8001000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Bild"/>
          <p:cNvSpPr/>
          <p:nvPr>
            <p:ph type="pic" idx="21"/>
          </p:nvPr>
        </p:nvSpPr>
        <p:spPr>
          <a:xfrm>
            <a:off x="7316390" y="0"/>
            <a:ext cx="18288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0" name="Titeltext"/>
          <p:cNvSpPr txBox="1"/>
          <p:nvPr>
            <p:ph type="title"/>
          </p:nvPr>
        </p:nvSpPr>
        <p:spPr>
          <a:xfrm>
            <a:off x="3548062" y="625078"/>
            <a:ext cx="8179595" cy="287536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171" name="Textebene 1…"/>
          <p:cNvSpPr txBox="1"/>
          <p:nvPr>
            <p:ph type="body" sz="half" idx="1"/>
          </p:nvPr>
        </p:nvSpPr>
        <p:spPr>
          <a:xfrm>
            <a:off x="3548062" y="4196953"/>
            <a:ext cx="8179595" cy="8893969"/>
          </a:xfrm>
          <a:prstGeom prst="rect">
            <a:avLst/>
          </a:prstGeom>
        </p:spPr>
        <p:txBody>
          <a:bodyPr anchor="ctr"/>
          <a:lstStyle>
            <a:lvl1pPr marL="533400" indent="-533400">
              <a:spcBef>
                <a:spcPts val="3800"/>
              </a:spcBef>
              <a:defRPr sz="4200"/>
            </a:lvl1pPr>
            <a:lvl2pPr marL="914400" indent="-533400">
              <a:spcBef>
                <a:spcPts val="3800"/>
              </a:spcBef>
              <a:defRPr sz="4200"/>
            </a:lvl2pPr>
            <a:lvl3pPr marL="1295400" indent="-533400">
              <a:spcBef>
                <a:spcPts val="3800"/>
              </a:spcBef>
              <a:defRPr sz="4200"/>
            </a:lvl3pPr>
            <a:lvl4pPr marL="1676400" indent="-533400">
              <a:spcBef>
                <a:spcPts val="3800"/>
              </a:spcBef>
              <a:defRPr sz="4200"/>
            </a:lvl4pPr>
            <a:lvl5pPr marL="2057400" indent="-533400">
              <a:spcBef>
                <a:spcPts val="3800"/>
              </a:spcBef>
              <a:defRPr sz="4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7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aute"/>
          <p:cNvSpPr/>
          <p:nvPr/>
        </p:nvSpPr>
        <p:spPr>
          <a:xfrm>
            <a:off x="3619500" y="360759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" name="Raute"/>
          <p:cNvSpPr/>
          <p:nvPr/>
        </p:nvSpPr>
        <p:spPr>
          <a:xfrm>
            <a:off x="3619500" y="3679031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1" name="Titeltext"/>
          <p:cNvSpPr txBox="1"/>
          <p:nvPr>
            <p:ph type="title"/>
          </p:nvPr>
        </p:nvSpPr>
        <p:spPr>
          <a:xfrm>
            <a:off x="3548062" y="625078"/>
            <a:ext cx="17287876" cy="287536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18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Untertite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el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 algn="ctr" defTabSz="821531">
              <a:defRPr spc="0" sz="1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Titeltext</a:t>
            </a:r>
          </a:p>
        </p:txBody>
      </p:sp>
      <p:sp>
        <p:nvSpPr>
          <p:cNvPr id="190" name="Textebene 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/>
          <a:lstStyle>
            <a:lvl1pPr marL="0" indent="0" algn="ctr" defTabSz="821531">
              <a:spcBef>
                <a:spcPts val="0"/>
              </a:spcBef>
              <a:buClrTx/>
              <a:buSzTx/>
              <a:buFontTx/>
              <a:buNone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821531">
              <a:spcBef>
                <a:spcPts val="0"/>
              </a:spcBef>
              <a:buClrTx/>
              <a:buSzTx/>
              <a:buFontTx/>
              <a:buNone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821531">
              <a:spcBef>
                <a:spcPts val="0"/>
              </a:spcBef>
              <a:buClrTx/>
              <a:buSzTx/>
              <a:buFontTx/>
              <a:buNone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821531">
              <a:spcBef>
                <a:spcPts val="0"/>
              </a:spcBef>
              <a:buClrTx/>
              <a:buSzTx/>
              <a:buFontTx/>
              <a:buNone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821531">
              <a:spcBef>
                <a:spcPts val="0"/>
              </a:spcBef>
              <a:buClrTx/>
              <a:buSzTx/>
              <a:buFontTx/>
              <a:buNone/>
              <a:defRPr sz="4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91" name="Foliennumm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/>
          <a:lstStyle>
            <a:lvl1pPr defTabSz="821531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aute"/>
          <p:cNvSpPr/>
          <p:nvPr/>
        </p:nvSpPr>
        <p:spPr>
          <a:xfrm>
            <a:off x="3619500" y="12126515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Datum"/>
          <p:cNvSpPr/>
          <p:nvPr>
            <p:ph type="body" sz="quarter" idx="21"/>
          </p:nvPr>
        </p:nvSpPr>
        <p:spPr>
          <a:xfrm>
            <a:off x="3574851" y="12430252"/>
            <a:ext cx="17234298" cy="5715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Datum</a:t>
            </a:r>
          </a:p>
        </p:txBody>
      </p:sp>
      <p:sp>
        <p:nvSpPr>
          <p:cNvPr id="25" name="Bild"/>
          <p:cNvSpPr/>
          <p:nvPr>
            <p:ph type="pic" idx="22"/>
          </p:nvPr>
        </p:nvSpPr>
        <p:spPr>
          <a:xfrm>
            <a:off x="3565921" y="-571500"/>
            <a:ext cx="17253356" cy="123229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6" name="Titeltext"/>
          <p:cNvSpPr txBox="1"/>
          <p:nvPr>
            <p:ph type="title"/>
          </p:nvPr>
        </p:nvSpPr>
        <p:spPr>
          <a:xfrm>
            <a:off x="3548062" y="9715500"/>
            <a:ext cx="17287876" cy="1553766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7" name="Textebene 1…"/>
          <p:cNvSpPr txBox="1"/>
          <p:nvPr>
            <p:ph type="body" sz="quarter" idx="1"/>
          </p:nvPr>
        </p:nvSpPr>
        <p:spPr>
          <a:xfrm>
            <a:off x="3548062" y="11008570"/>
            <a:ext cx="17287876" cy="108408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3200"/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3200"/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3200"/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3200"/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" name="Raute"/>
          <p:cNvSpPr/>
          <p:nvPr/>
        </p:nvSpPr>
        <p:spPr>
          <a:xfrm>
            <a:off x="3619499" y="10974585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aute"/>
          <p:cNvSpPr/>
          <p:nvPr/>
        </p:nvSpPr>
        <p:spPr>
          <a:xfrm>
            <a:off x="3441700" y="2807493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9" name="Raute"/>
          <p:cNvSpPr/>
          <p:nvPr/>
        </p:nvSpPr>
        <p:spPr>
          <a:xfrm>
            <a:off x="3441700" y="2878931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0" name="Titeltext"/>
          <p:cNvSpPr txBox="1"/>
          <p:nvPr>
            <p:ph type="title"/>
          </p:nvPr>
        </p:nvSpPr>
        <p:spPr>
          <a:xfrm>
            <a:off x="3548062" y="625078"/>
            <a:ext cx="17287876" cy="217686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201" name="Textebene 1…"/>
          <p:cNvSpPr txBox="1"/>
          <p:nvPr>
            <p:ph type="body" idx="1"/>
          </p:nvPr>
        </p:nvSpPr>
        <p:spPr>
          <a:xfrm>
            <a:off x="3548062" y="2956052"/>
            <a:ext cx="17287876" cy="1013487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0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aute"/>
          <p:cNvSpPr/>
          <p:nvPr/>
        </p:nvSpPr>
        <p:spPr>
          <a:xfrm>
            <a:off x="3619500" y="6840140"/>
            <a:ext cx="17145002" cy="1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</a:ln>
        </p:spPr>
        <p:txBody>
          <a:bodyPr lIns="0" tIns="0" rIns="0" bIns="0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" name="Titeltext"/>
          <p:cNvSpPr txBox="1"/>
          <p:nvPr>
            <p:ph type="title"/>
          </p:nvPr>
        </p:nvSpPr>
        <p:spPr>
          <a:xfrm>
            <a:off x="3548062" y="3696890"/>
            <a:ext cx="17287876" cy="2964657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3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Bild"/>
          <p:cNvSpPr/>
          <p:nvPr>
            <p:ph type="pic" idx="21"/>
          </p:nvPr>
        </p:nvSpPr>
        <p:spPr>
          <a:xfrm>
            <a:off x="10234312" y="0"/>
            <a:ext cx="16205201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6" name="Titeltext"/>
          <p:cNvSpPr txBox="1"/>
          <p:nvPr>
            <p:ph type="title"/>
          </p:nvPr>
        </p:nvSpPr>
        <p:spPr>
          <a:xfrm>
            <a:off x="794919" y="771"/>
            <a:ext cx="11372309" cy="2018669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47" name="Textebene 1…"/>
          <p:cNvSpPr txBox="1"/>
          <p:nvPr>
            <p:ph type="body" sz="quarter" idx="1"/>
          </p:nvPr>
        </p:nvSpPr>
        <p:spPr>
          <a:xfrm>
            <a:off x="794919" y="2670790"/>
            <a:ext cx="11372309" cy="4732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5C86B9"/>
                </a:solidFill>
              </a:defRPr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" name="Titeltext"/>
          <p:cNvSpPr txBox="1"/>
          <p:nvPr/>
        </p:nvSpPr>
        <p:spPr>
          <a:xfrm>
            <a:off x="794919" y="771"/>
            <a:ext cx="22454356" cy="14643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43305">
              <a:defRPr spc="-167" sz="8370">
                <a:solidFill>
                  <a:schemeClr val="accent1">
                    <a:hueOff val="54751"/>
                    <a:satOff val="-1697"/>
                    <a:lumOff val="-18038"/>
                  </a:schemeClr>
                </a:solidFill>
                <a:latin typeface="+mn-lt"/>
                <a:ea typeface="+mn-ea"/>
                <a:cs typeface="+mn-cs"/>
                <a:sym typeface="Didot"/>
              </a:defRPr>
            </a:lvl1pPr>
          </a:lstStyle>
          <a:p>
            <a:pPr/>
            <a:r>
              <a:t>Titeltext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4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ild"/>
          <p:cNvSpPr/>
          <p:nvPr>
            <p:ph type="pic" idx="21"/>
          </p:nvPr>
        </p:nvSpPr>
        <p:spPr>
          <a:xfrm>
            <a:off x="7316390" y="0"/>
            <a:ext cx="18288001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eltext"/>
          <p:cNvSpPr txBox="1"/>
          <p:nvPr>
            <p:ph type="title"/>
          </p:nvPr>
        </p:nvSpPr>
        <p:spPr>
          <a:xfrm>
            <a:off x="3548062" y="625078"/>
            <a:ext cx="8179595" cy="1990456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74" name="Textebene 1…"/>
          <p:cNvSpPr txBox="1"/>
          <p:nvPr>
            <p:ph type="body" sz="half" idx="1"/>
          </p:nvPr>
        </p:nvSpPr>
        <p:spPr>
          <a:xfrm>
            <a:off x="3548062" y="2888456"/>
            <a:ext cx="8179595" cy="10202466"/>
          </a:xfrm>
          <a:prstGeom prst="rect">
            <a:avLst/>
          </a:prstGeom>
        </p:spPr>
        <p:txBody>
          <a:bodyPr/>
          <a:lstStyle>
            <a:lvl1pPr marL="533400" indent="-533400">
              <a:spcBef>
                <a:spcPts val="3800"/>
              </a:spcBef>
              <a:defRPr sz="4200"/>
            </a:lvl1pPr>
            <a:lvl2pPr marL="914400" indent="-533400">
              <a:spcBef>
                <a:spcPts val="3800"/>
              </a:spcBef>
              <a:defRPr sz="4200"/>
            </a:lvl2pPr>
            <a:lvl3pPr marL="1295400" indent="-533400">
              <a:spcBef>
                <a:spcPts val="3800"/>
              </a:spcBef>
              <a:defRPr sz="4200"/>
            </a:lvl3pPr>
            <a:lvl4pPr marL="1676400" indent="-533400">
              <a:spcBef>
                <a:spcPts val="3800"/>
              </a:spcBef>
              <a:defRPr sz="4200"/>
            </a:lvl4pPr>
            <a:lvl5pPr marL="2057400" indent="-533400">
              <a:spcBef>
                <a:spcPts val="3800"/>
              </a:spcBef>
              <a:defRPr sz="42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ebene 1…"/>
          <p:cNvSpPr txBox="1"/>
          <p:nvPr>
            <p:ph type="body" idx="1"/>
          </p:nvPr>
        </p:nvSpPr>
        <p:spPr>
          <a:xfrm>
            <a:off x="3548062" y="625078"/>
            <a:ext cx="17287876" cy="12465844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ild"/>
          <p:cNvSpPr/>
          <p:nvPr>
            <p:ph type="pic" sz="quarter" idx="21"/>
          </p:nvPr>
        </p:nvSpPr>
        <p:spPr>
          <a:xfrm>
            <a:off x="12192000" y="6197203"/>
            <a:ext cx="8608219" cy="727999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Bild"/>
          <p:cNvSpPr/>
          <p:nvPr>
            <p:ph type="pic" sz="quarter" idx="22"/>
          </p:nvPr>
        </p:nvSpPr>
        <p:spPr>
          <a:xfrm>
            <a:off x="12192000" y="607166"/>
            <a:ext cx="8608219" cy="6143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Bild"/>
          <p:cNvSpPr/>
          <p:nvPr>
            <p:ph type="pic" idx="23"/>
          </p:nvPr>
        </p:nvSpPr>
        <p:spPr>
          <a:xfrm>
            <a:off x="-1434704" y="625078"/>
            <a:ext cx="16359189" cy="122693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763865" y="570015"/>
            <a:ext cx="22728774" cy="2176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762000" y="2956052"/>
            <a:ext cx="22429442" cy="10134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20395207" y="12965906"/>
            <a:ext cx="434976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>
                <a:solidFill>
                  <a:schemeClr val="accent1">
                    <a:hueOff val="54751"/>
                    <a:satOff val="-1697"/>
                    <a:lumOff val="-18038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80" strike="noStrike" sz="9000" u="none">
          <a:solidFill>
            <a:schemeClr val="accent1">
              <a:hueOff val="54751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695157" marR="0" indent="-695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203157" marR="0" indent="-695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1711157" marR="0" indent="-695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219157" marR="0" indent="-695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2727157" marR="0" indent="-695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3235157" marR="0" indent="-695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3743157" marR="0" indent="-695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4251157" marR="0" indent="-695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4759157" marR="0" indent="-695157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5200" u="none"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hyperlink" Target="mailto:patrick.schaefer@hu-berlin.de?subject=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.tif"/><Relationship Id="rId5" Type="http://schemas.openxmlformats.org/officeDocument/2006/relationships/chart" Target="../charts/char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chart" Target="../charts/chart1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chart" Target="../charts/chart12.xml"/><Relationship Id="rId7" Type="http://schemas.openxmlformats.org/officeDocument/2006/relationships/image" Target="../media/image23.png"/><Relationship Id="rId8" Type="http://schemas.openxmlformats.org/officeDocument/2006/relationships/chart" Target="../charts/chart1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chart" Target="../charts/chart14.xml"/><Relationship Id="rId7" Type="http://schemas.openxmlformats.org/officeDocument/2006/relationships/image" Target="../media/image25.png"/><Relationship Id="rId8" Type="http://schemas.openxmlformats.org/officeDocument/2006/relationships/chart" Target="../charts/chart15.xml"/><Relationship Id="rId9" Type="http://schemas.openxmlformats.org/officeDocument/2006/relationships/chart" Target="../charts/chart16.xml"/><Relationship Id="rId10" Type="http://schemas.openxmlformats.org/officeDocument/2006/relationships/image" Target="../media/image2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chart" Target="../charts/chart1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chart" Target="../charts/chart18.xml"/><Relationship Id="rId7" Type="http://schemas.openxmlformats.org/officeDocument/2006/relationships/image" Target="../media/image29.png"/><Relationship Id="rId8" Type="http://schemas.openxmlformats.org/officeDocument/2006/relationships/chart" Target="../charts/chart19.xml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chart" Target="../charts/chart20.xml"/><Relationship Id="rId13" Type="http://schemas.openxmlformats.org/officeDocument/2006/relationships/image" Target="../media/image3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34.png"/><Relationship Id="rId6" Type="http://schemas.openxmlformats.org/officeDocument/2006/relationships/chart" Target="../charts/chart21.xml"/><Relationship Id="rId7" Type="http://schemas.openxmlformats.org/officeDocument/2006/relationships/image" Target="../media/image35.png"/><Relationship Id="rId8" Type="http://schemas.openxmlformats.org/officeDocument/2006/relationships/chart" Target="../charts/chart22.xml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chart" Target="../charts/chart23.xml"/><Relationship Id="rId13" Type="http://schemas.openxmlformats.org/officeDocument/2006/relationships/image" Target="../media/image3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chart" Target="../charts/chart24.xm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chart" Target="../charts/chart25.xml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chart" Target="../charts/chart26.xml"/><Relationship Id="rId11" Type="http://schemas.openxmlformats.org/officeDocument/2006/relationships/image" Target="../media/image4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chart" Target="../charts/chart27.xml"/><Relationship Id="rId6" Type="http://schemas.openxmlformats.org/officeDocument/2006/relationships/image" Target="../media/image4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chart" Target="../charts/chart28.xml"/><Relationship Id="rId5" Type="http://schemas.openxmlformats.org/officeDocument/2006/relationships/image" Target="../media/image50.png"/><Relationship Id="rId6" Type="http://schemas.openxmlformats.org/officeDocument/2006/relationships/image" Target="../media/image4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"/><Relationship Id="rId4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chart" Target="../charts/chart29.xml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4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chart" Target="../charts/chart30.xml"/><Relationship Id="rId5" Type="http://schemas.openxmlformats.org/officeDocument/2006/relationships/image" Target="../media/image55.png"/><Relationship Id="rId6" Type="http://schemas.openxmlformats.org/officeDocument/2006/relationships/image" Target="../media/image4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tif"/><Relationship Id="rId4" Type="http://schemas.openxmlformats.org/officeDocument/2006/relationships/image" Target="../media/image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tif"/><Relationship Id="rId4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chart" Target="../charts/chart1.xml"/><Relationship Id="rId7" Type="http://schemas.openxmlformats.org/officeDocument/2006/relationships/image" Target="../media/image5.png"/><Relationship Id="rId8" Type="http://schemas.openxmlformats.org/officeDocument/2006/relationships/chart" Target="../charts/chart2.xml"/><Relationship Id="rId9" Type="http://schemas.openxmlformats.org/officeDocument/2006/relationships/chart" Target="../charts/chart3.xml"/><Relationship Id="rId10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chart" Target="../charts/chart4.xml"/><Relationship Id="rId7" Type="http://schemas.openxmlformats.org/officeDocument/2006/relationships/image" Target="../media/image8.png"/><Relationship Id="rId8" Type="http://schemas.openxmlformats.org/officeDocument/2006/relationships/chart" Target="../charts/chart5.xml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chart" Target="../charts/chart6.xml"/><Relationship Id="rId13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chart" Target="../charts/chart7.xml"/><Relationship Id="rId7" Type="http://schemas.openxmlformats.org/officeDocument/2006/relationships/image" Target="../media/image14.png"/><Relationship Id="rId8" Type="http://schemas.openxmlformats.org/officeDocument/2006/relationships/chart" Target="../charts/chart8.xml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chart" Target="../charts/chart9.xml"/><Relationship Id="rId13" Type="http://schemas.openxmlformats.org/officeDocument/2006/relationships/image" Target="../media/image1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tif"/><Relationship Id="rId4" Type="http://schemas.openxmlformats.org/officeDocument/2006/relationships/hyperlink" Target="mailto:patrick.schaefer@hu-berlin.de?subject=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tif"/><Relationship Id="rId4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tif"/><Relationship Id="rId4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ASER:  Early and Accurate Time Series Classification"/>
          <p:cNvSpPr txBox="1"/>
          <p:nvPr>
            <p:ph type="title"/>
          </p:nvPr>
        </p:nvSpPr>
        <p:spPr>
          <a:xfrm>
            <a:off x="3548062" y="4510488"/>
            <a:ext cx="17287876" cy="2964657"/>
          </a:xfrm>
          <a:prstGeom prst="rect">
            <a:avLst/>
          </a:prstGeom>
        </p:spPr>
        <p:txBody>
          <a:bodyPr anchor="ctr"/>
          <a:lstStyle/>
          <a:p>
            <a:pPr defTabSz="502412">
              <a:defRPr spc="-137" sz="6880"/>
            </a:pPr>
            <a:r>
              <a:t>TEASER: </a:t>
            </a:r>
            <a:br/>
            <a:r>
              <a:t>Early and Accurate Time Series Classification </a:t>
            </a:r>
          </a:p>
        </p:txBody>
      </p:sp>
      <p:pic>
        <p:nvPicPr>
          <p:cNvPr id="212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1539196" y="459580"/>
            <a:ext cx="2585853" cy="2585852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Patrick Schäfer, Ulf Leser…"/>
          <p:cNvSpPr txBox="1"/>
          <p:nvPr>
            <p:ph type="body" sz="quarter" idx="4294967295"/>
          </p:nvPr>
        </p:nvSpPr>
        <p:spPr>
          <a:xfrm>
            <a:off x="3548062" y="8055226"/>
            <a:ext cx="17287876" cy="179295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0"/>
              </a:spcBef>
              <a:buClrTx/>
              <a:buSzTx/>
              <a:buFontTx/>
              <a:buNone/>
              <a:defRPr b="1" sz="3000"/>
            </a:pPr>
            <a:r>
              <a:t>Patrick Schäfer, Ulf Leser</a:t>
            </a:r>
          </a:p>
          <a:p>
            <a:pPr marL="0" indent="0">
              <a:spcBef>
                <a:spcPts val="1000"/>
              </a:spcBef>
              <a:buClrTx/>
              <a:buSzTx/>
              <a:buFontTx/>
              <a:buNone/>
              <a:defRPr b="1" sz="3000"/>
            </a:pPr>
            <a:r>
              <a:t>Humboldt-Universität zu Berlin, Germany</a:t>
            </a:r>
          </a:p>
        </p:txBody>
      </p:sp>
      <p:sp>
        <p:nvSpPr>
          <p:cNvPr id="214" name="Journal Track at ECML / PKDD 2020, Belgium, 14.9.-18.9."/>
          <p:cNvSpPr/>
          <p:nvPr/>
        </p:nvSpPr>
        <p:spPr>
          <a:xfrm>
            <a:off x="3574851" y="9719395"/>
            <a:ext cx="1723429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i="1" sz="2400">
                <a:solidFill>
                  <a:srgbClr val="000000"/>
                </a:solidFill>
              </a:defRPr>
            </a:lvl1pPr>
          </a:lstStyle>
          <a:p>
            <a:pPr/>
            <a:r>
              <a:t>Journal Track at ECML / PKDD 2020, Belgium, 14.9.-18.9.</a:t>
            </a:r>
          </a:p>
        </p:txBody>
      </p:sp>
      <p:sp>
        <p:nvSpPr>
          <p:cNvPr id="215" name="Corresponding author: patrick.schaefer@hu-berlin.de"/>
          <p:cNvSpPr txBox="1"/>
          <p:nvPr/>
        </p:nvSpPr>
        <p:spPr>
          <a:xfrm>
            <a:off x="15425976" y="8084967"/>
            <a:ext cx="5350570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3100">
                <a:solidFill>
                  <a:srgbClr val="000000"/>
                </a:solidFill>
              </a:defRPr>
            </a:pPr>
            <a:r>
              <a:rPr sz="3000"/>
              <a:t>Corresponding author:</a:t>
            </a:r>
            <a:br/>
            <a:r>
              <a:rPr u="sng">
                <a:hlinkClick r:id="rId4" invalidUrl="" action="" tgtFrame="" tooltip="" history="1" highlightClick="0" endSnd="0"/>
              </a:rPr>
              <a:t>patrick.schaefer@hu-berlin.de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6" name="i-th Slave Classifier"/>
          <p:cNvSpPr/>
          <p:nvPr/>
        </p:nvSpPr>
        <p:spPr>
          <a:xfrm>
            <a:off x="9129205" y="5651339"/>
            <a:ext cx="6125590" cy="2028229"/>
          </a:xfrm>
          <a:prstGeom prst="roundRect">
            <a:avLst>
              <a:gd name="adj" fmla="val 2060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i-th Slave Classifier</a:t>
            </a:r>
          </a:p>
        </p:txBody>
      </p:sp>
      <p:sp>
        <p:nvSpPr>
          <p:cNvPr id="387" name="time series classifier…"/>
          <p:cNvSpPr txBox="1"/>
          <p:nvPr/>
        </p:nvSpPr>
        <p:spPr>
          <a:xfrm>
            <a:off x="5772762" y="8389536"/>
            <a:ext cx="12299021" cy="298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time series classifier</a:t>
            </a:r>
          </a:p>
          <a:p>
            <a:pPr/>
          </a:p>
          <a:p>
            <a:pPr algn="l"/>
            <a:r>
              <a:t>Input: fixed length snapshots</a:t>
            </a:r>
          </a:p>
          <a:p>
            <a:pPr algn="l"/>
            <a:r>
              <a:t>Output: class confidences (certainty of a prediction)</a:t>
            </a:r>
          </a:p>
        </p:txBody>
      </p:sp>
      <p:pic>
        <p:nvPicPr>
          <p:cNvPr id="388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89666" b="0"/>
          <a:stretch>
            <a:fillRect/>
          </a:stretch>
        </p:blipFill>
        <p:spPr>
          <a:xfrm>
            <a:off x="1419733" y="5844307"/>
            <a:ext cx="1889840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28755" t="0" r="59539" b="0"/>
          <a:stretch>
            <a:fillRect/>
          </a:stretch>
        </p:blipFill>
        <p:spPr>
          <a:xfrm flipH="1">
            <a:off x="2833454" y="5864571"/>
            <a:ext cx="2140477" cy="1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Linie"/>
          <p:cNvSpPr/>
          <p:nvPr/>
        </p:nvSpPr>
        <p:spPr>
          <a:xfrm>
            <a:off x="15994584" y="6665453"/>
            <a:ext cx="3218593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91" name="Linie"/>
          <p:cNvSpPr/>
          <p:nvPr/>
        </p:nvSpPr>
        <p:spPr>
          <a:xfrm>
            <a:off x="5442272" y="6665453"/>
            <a:ext cx="3218593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graphicFrame>
        <p:nvGraphicFramePr>
          <p:cNvPr id="392" name="2D-Säulendiagramm"/>
          <p:cNvGraphicFramePr/>
          <p:nvPr/>
        </p:nvGraphicFramePr>
        <p:xfrm>
          <a:off x="20172151" y="5581316"/>
          <a:ext cx="2340075" cy="291537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393" name="Confidences"/>
          <p:cNvSpPr txBox="1"/>
          <p:nvPr/>
        </p:nvSpPr>
        <p:spPr>
          <a:xfrm>
            <a:off x="20255098" y="4561087"/>
            <a:ext cx="3076378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394" name="i-th Time Series Snapshot"/>
          <p:cNvSpPr txBox="1"/>
          <p:nvPr/>
        </p:nvSpPr>
        <p:spPr>
          <a:xfrm>
            <a:off x="443833" y="4354224"/>
            <a:ext cx="6272530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00">
                <a:solidFill>
                  <a:srgbClr val="000000"/>
                </a:solidFill>
              </a:defRPr>
            </a:lvl1pPr>
          </a:lstStyle>
          <a:p>
            <a:pPr/>
            <a:r>
              <a:t>i-th Time Series Snapshot</a:t>
            </a:r>
          </a:p>
        </p:txBody>
      </p:sp>
      <p:sp>
        <p:nvSpPr>
          <p:cNvPr id="395" name="First Tier: Slave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First Tier: Slaves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race of energy consumption of a digital receiver"/>
          <p:cNvSpPr/>
          <p:nvPr/>
        </p:nvSpPr>
        <p:spPr>
          <a:xfrm>
            <a:off x="14721991" y="11409498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Trace of energy consumption of a digital receiver</a:t>
            </a:r>
          </a:p>
        </p:txBody>
      </p:sp>
      <p:pic>
        <p:nvPicPr>
          <p:cNvPr id="400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89666" b="0"/>
          <a:stretch>
            <a:fillRect/>
          </a:stretch>
        </p:blipFill>
        <p:spPr>
          <a:xfrm>
            <a:off x="1408870" y="9387142"/>
            <a:ext cx="1889840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395587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28755" t="0" r="59539" b="0"/>
          <a:stretch>
            <a:fillRect/>
          </a:stretch>
        </p:blipFill>
        <p:spPr>
          <a:xfrm flipH="1">
            <a:off x="2822591" y="9407406"/>
            <a:ext cx="2140477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lave classifier1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b="1" sz="2200">
                <a:solidFill>
                  <a:srgbClr val="FFFFFF"/>
                </a:solidFill>
              </a:defRPr>
            </a:pPr>
            <a:r>
              <a:t>slave classifier</a:t>
            </a:r>
            <a:r>
              <a:rPr baseline="-5999"/>
              <a:t>1</a:t>
            </a:r>
          </a:p>
        </p:txBody>
      </p:sp>
      <p:sp>
        <p:nvSpPr>
          <p:cNvPr id="404" name="Linie"/>
          <p:cNvSpPr/>
          <p:nvPr/>
        </p:nvSpPr>
        <p:spPr>
          <a:xfrm flipV="1">
            <a:off x="3199499" y="7804370"/>
            <a:ext cx="1" cy="1393747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405" name="Abgerundetes Rechteck"/>
          <p:cNvSpPr/>
          <p:nvPr/>
        </p:nvSpPr>
        <p:spPr>
          <a:xfrm>
            <a:off x="1287052" y="9309203"/>
            <a:ext cx="3824895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406" name="2D-Säulendiagramm"/>
          <p:cNvGraphicFramePr/>
          <p:nvPr/>
        </p:nvGraphicFramePr>
        <p:xfrm>
          <a:off x="1840252" y="3095185"/>
          <a:ext cx="2006948" cy="2926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407" name="Confidences"/>
          <p:cNvSpPr txBox="1"/>
          <p:nvPr/>
        </p:nvSpPr>
        <p:spPr>
          <a:xfrm>
            <a:off x="2480560" y="2739067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408" name="Snapshot 1"/>
          <p:cNvSpPr txBox="1"/>
          <p:nvPr/>
        </p:nvSpPr>
        <p:spPr>
          <a:xfrm>
            <a:off x="1831967" y="11549380"/>
            <a:ext cx="2735065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Snapshot 1</a:t>
            </a:r>
          </a:p>
        </p:txBody>
      </p:sp>
      <p:sp>
        <p:nvSpPr>
          <p:cNvPr id="409" name="prediction: Microwave?"/>
          <p:cNvSpPr txBox="1"/>
          <p:nvPr/>
        </p:nvSpPr>
        <p:spPr>
          <a:xfrm>
            <a:off x="4793808" y="3643305"/>
            <a:ext cx="2627252" cy="118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1" sz="3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prediction:</a:t>
            </a:r>
            <a:br/>
            <a:r>
              <a:t>Microwave?</a:t>
            </a:r>
          </a:p>
        </p:txBody>
      </p:sp>
      <p:sp>
        <p:nvSpPr>
          <p:cNvPr id="410" name="Foliennummer"/>
          <p:cNvSpPr txBox="1"/>
          <p:nvPr>
            <p:ph type="sldNum" sz="quarter" idx="2"/>
          </p:nvPr>
        </p:nvSpPr>
        <p:spPr>
          <a:xfrm>
            <a:off x="20402847" y="12965906"/>
            <a:ext cx="41969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race of energy consumption of a digital receiver"/>
          <p:cNvSpPr/>
          <p:nvPr/>
        </p:nvSpPr>
        <p:spPr>
          <a:xfrm>
            <a:off x="14721991" y="11409498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Trace of energy consumption of a digital receiver</a:t>
            </a:r>
          </a:p>
        </p:txBody>
      </p:sp>
      <p:pic>
        <p:nvPicPr>
          <p:cNvPr id="415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89666" b="0"/>
          <a:stretch>
            <a:fillRect/>
          </a:stretch>
        </p:blipFill>
        <p:spPr>
          <a:xfrm>
            <a:off x="1408870" y="9387142"/>
            <a:ext cx="1889840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395587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28755" t="0" r="59539" b="0"/>
          <a:stretch>
            <a:fillRect/>
          </a:stretch>
        </p:blipFill>
        <p:spPr>
          <a:xfrm flipH="1">
            <a:off x="2822591" y="9407406"/>
            <a:ext cx="2140477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1st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slave classifier</a:t>
            </a:r>
          </a:p>
        </p:txBody>
      </p:sp>
      <p:sp>
        <p:nvSpPr>
          <p:cNvPr id="419" name="Linie"/>
          <p:cNvSpPr/>
          <p:nvPr/>
        </p:nvSpPr>
        <p:spPr>
          <a:xfrm flipV="1">
            <a:off x="319949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420" name="Abgerundetes Rechteck"/>
          <p:cNvSpPr/>
          <p:nvPr/>
        </p:nvSpPr>
        <p:spPr>
          <a:xfrm>
            <a:off x="1287052" y="9309203"/>
            <a:ext cx="7633055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421" name="2D-Säulendiagramm"/>
          <p:cNvGraphicFramePr/>
          <p:nvPr/>
        </p:nvGraphicFramePr>
        <p:xfrm>
          <a:off x="2557806" y="4292668"/>
          <a:ext cx="128338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422" name="Confidences"/>
          <p:cNvSpPr txBox="1"/>
          <p:nvPr/>
        </p:nvSpPr>
        <p:spPr>
          <a:xfrm>
            <a:off x="2480560" y="3587043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423" name="Snapshot 2"/>
          <p:cNvSpPr txBox="1"/>
          <p:nvPr/>
        </p:nvSpPr>
        <p:spPr>
          <a:xfrm>
            <a:off x="5871722" y="11549379"/>
            <a:ext cx="273506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Snapshot 2</a:t>
            </a:r>
          </a:p>
        </p:txBody>
      </p:sp>
      <p:pic>
        <p:nvPicPr>
          <p:cNvPr id="424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408936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78332" b="0"/>
          <a:stretch>
            <a:fillRect/>
          </a:stretch>
        </p:blipFill>
        <p:spPr>
          <a:xfrm>
            <a:off x="4902112" y="9416147"/>
            <a:ext cx="3962601" cy="1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2nd slave classifier"/>
          <p:cNvSpPr/>
          <p:nvPr/>
        </p:nvSpPr>
        <p:spPr>
          <a:xfrm>
            <a:off x="5842990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slave classifier</a:t>
            </a:r>
          </a:p>
        </p:txBody>
      </p:sp>
      <p:sp>
        <p:nvSpPr>
          <p:cNvPr id="427" name="Linie"/>
          <p:cNvSpPr/>
          <p:nvPr/>
        </p:nvSpPr>
        <p:spPr>
          <a:xfrm flipV="1">
            <a:off x="7239254" y="7804370"/>
            <a:ext cx="1" cy="1393747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graphicFrame>
        <p:nvGraphicFramePr>
          <p:cNvPr id="428" name="2D-Säulendiagramm"/>
          <p:cNvGraphicFramePr/>
          <p:nvPr/>
        </p:nvGraphicFramePr>
        <p:xfrm>
          <a:off x="5689358" y="3095185"/>
          <a:ext cx="2197597" cy="2926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8"/>
          </a:graphicData>
        </a:graphic>
      </p:graphicFrame>
      <p:sp>
        <p:nvSpPr>
          <p:cNvPr id="429" name="Confidences"/>
          <p:cNvSpPr txBox="1"/>
          <p:nvPr/>
        </p:nvSpPr>
        <p:spPr>
          <a:xfrm>
            <a:off x="6520315" y="2739067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430" name="prediction: RECEIVER?"/>
          <p:cNvSpPr txBox="1"/>
          <p:nvPr/>
        </p:nvSpPr>
        <p:spPr>
          <a:xfrm>
            <a:off x="8957141" y="3966362"/>
            <a:ext cx="2626830" cy="118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1" sz="34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prediction:</a:t>
            </a:r>
            <a:br/>
            <a:r>
              <a:t>RECEIVER?</a:t>
            </a:r>
          </a:p>
        </p:txBody>
      </p:sp>
      <p:sp>
        <p:nvSpPr>
          <p:cNvPr id="4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Energy Consumption Trace"/>
          <p:cNvSpPr/>
          <p:nvPr/>
        </p:nvSpPr>
        <p:spPr>
          <a:xfrm>
            <a:off x="14721991" y="11409498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Energy Consumption Trace</a:t>
            </a:r>
          </a:p>
        </p:txBody>
      </p:sp>
      <p:pic>
        <p:nvPicPr>
          <p:cNvPr id="436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89666" b="0"/>
          <a:stretch>
            <a:fillRect/>
          </a:stretch>
        </p:blipFill>
        <p:spPr>
          <a:xfrm>
            <a:off x="1408870" y="9387142"/>
            <a:ext cx="1889840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395587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28755" t="0" r="59539" b="0"/>
          <a:stretch>
            <a:fillRect/>
          </a:stretch>
        </p:blipFill>
        <p:spPr>
          <a:xfrm flipH="1">
            <a:off x="2822591" y="9407406"/>
            <a:ext cx="2140477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1st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slave classifier</a:t>
            </a:r>
          </a:p>
        </p:txBody>
      </p:sp>
      <p:sp>
        <p:nvSpPr>
          <p:cNvPr id="440" name="Linie"/>
          <p:cNvSpPr/>
          <p:nvPr/>
        </p:nvSpPr>
        <p:spPr>
          <a:xfrm flipV="1">
            <a:off x="319949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441" name="Abgerundetes Rechteck"/>
          <p:cNvSpPr/>
          <p:nvPr/>
        </p:nvSpPr>
        <p:spPr>
          <a:xfrm>
            <a:off x="1287052" y="9309203"/>
            <a:ext cx="1104843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442" name="2D-Säulendiagramm"/>
          <p:cNvGraphicFramePr/>
          <p:nvPr/>
        </p:nvGraphicFramePr>
        <p:xfrm>
          <a:off x="2557806" y="4292668"/>
          <a:ext cx="128338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443" name="Confidences"/>
          <p:cNvSpPr txBox="1"/>
          <p:nvPr/>
        </p:nvSpPr>
        <p:spPr>
          <a:xfrm>
            <a:off x="2480560" y="3587043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444" name="Snapshot 3"/>
          <p:cNvSpPr txBox="1"/>
          <p:nvPr/>
        </p:nvSpPr>
        <p:spPr>
          <a:xfrm>
            <a:off x="9879048" y="11631929"/>
            <a:ext cx="2182318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3</a:t>
            </a:r>
          </a:p>
        </p:txBody>
      </p:sp>
      <p:pic>
        <p:nvPicPr>
          <p:cNvPr id="445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408936"/>
            <a:ext cx="18288001" cy="1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2nd slave classifier"/>
          <p:cNvSpPr/>
          <p:nvPr/>
        </p:nvSpPr>
        <p:spPr>
          <a:xfrm>
            <a:off x="5842990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slave classifier</a:t>
            </a:r>
          </a:p>
        </p:txBody>
      </p:sp>
      <p:sp>
        <p:nvSpPr>
          <p:cNvPr id="447" name="Linie"/>
          <p:cNvSpPr/>
          <p:nvPr/>
        </p:nvSpPr>
        <p:spPr>
          <a:xfrm flipV="1">
            <a:off x="7239254" y="7804370"/>
            <a:ext cx="1" cy="1393747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448" name="Confidences"/>
          <p:cNvSpPr txBox="1"/>
          <p:nvPr/>
        </p:nvSpPr>
        <p:spPr>
          <a:xfrm>
            <a:off x="6520315" y="3587043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pic>
        <p:nvPicPr>
          <p:cNvPr id="449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59629" b="0"/>
          <a:stretch>
            <a:fillRect/>
          </a:stretch>
        </p:blipFill>
        <p:spPr>
          <a:xfrm>
            <a:off x="4902112" y="9407406"/>
            <a:ext cx="7382989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450" name="prediction: y=Receiver"/>
          <p:cNvSpPr txBox="1"/>
          <p:nvPr/>
        </p:nvSpPr>
        <p:spPr>
          <a:xfrm>
            <a:off x="10197076" y="1019933"/>
            <a:ext cx="2448459" cy="118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prediction:</a:t>
            </a:r>
            <a:br/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y=Receiver</a:t>
            </a:r>
          </a:p>
        </p:txBody>
      </p:sp>
      <p:graphicFrame>
        <p:nvGraphicFramePr>
          <p:cNvPr id="451" name="2D-Säulendiagramm"/>
          <p:cNvGraphicFramePr/>
          <p:nvPr/>
        </p:nvGraphicFramePr>
        <p:xfrm>
          <a:off x="9800170" y="3217338"/>
          <a:ext cx="2340075" cy="291537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8"/>
          </a:graphicData>
        </a:graphic>
      </p:graphicFrame>
      <p:sp>
        <p:nvSpPr>
          <p:cNvPr id="452" name="Confidences"/>
          <p:cNvSpPr txBox="1"/>
          <p:nvPr/>
        </p:nvSpPr>
        <p:spPr>
          <a:xfrm>
            <a:off x="10702366" y="2889818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graphicFrame>
        <p:nvGraphicFramePr>
          <p:cNvPr id="453" name="2D-Säulendiagramm"/>
          <p:cNvGraphicFramePr/>
          <p:nvPr/>
        </p:nvGraphicFramePr>
        <p:xfrm>
          <a:off x="6496941" y="4292668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9"/>
          </a:graphicData>
        </a:graphic>
      </p:graphicFrame>
      <p:sp>
        <p:nvSpPr>
          <p:cNvPr id="454" name="3rd slave classifier"/>
          <p:cNvSpPr/>
          <p:nvPr/>
        </p:nvSpPr>
        <p:spPr>
          <a:xfrm>
            <a:off x="988274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slave classifier</a:t>
            </a:r>
          </a:p>
        </p:txBody>
      </p:sp>
      <p:sp>
        <p:nvSpPr>
          <p:cNvPr id="455" name="Linie"/>
          <p:cNvSpPr/>
          <p:nvPr/>
        </p:nvSpPr>
        <p:spPr>
          <a:xfrm flipV="1">
            <a:off x="11279009" y="7804370"/>
            <a:ext cx="1" cy="1393747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456" name="Slave classifiers make predictions on snapshots and produce confidences…"/>
          <p:cNvSpPr txBox="1"/>
          <p:nvPr/>
        </p:nvSpPr>
        <p:spPr>
          <a:xfrm>
            <a:off x="14340281" y="2594583"/>
            <a:ext cx="9480193" cy="298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buClr>
                <a:srgbClr val="324863"/>
              </a:buClr>
              <a:defRPr>
                <a:solidFill>
                  <a:srgbClr val="000000"/>
                </a:solidFill>
              </a:defRPr>
            </a:pPr>
            <a:r>
              <a:t>Slave classifiers make predictions on snapshots and produce confidences</a:t>
            </a:r>
          </a:p>
          <a:p>
            <a:pPr algn="l">
              <a:buClr>
                <a:srgbClr val="324863"/>
              </a:buClr>
              <a:defRPr>
                <a:solidFill>
                  <a:srgbClr val="000000"/>
                </a:solidFill>
              </a:defRPr>
            </a:pPr>
          </a:p>
          <a:p>
            <a:pPr algn="l">
              <a:defRPr b="1"/>
            </a:pPr>
            <a:r>
              <a:t>When are these safe?</a:t>
            </a:r>
          </a:p>
        </p:txBody>
      </p:sp>
      <p:sp>
        <p:nvSpPr>
          <p:cNvPr id="457" name="prediction: y=Receiver"/>
          <p:cNvSpPr txBox="1"/>
          <p:nvPr/>
        </p:nvSpPr>
        <p:spPr>
          <a:xfrm>
            <a:off x="6015025" y="1019933"/>
            <a:ext cx="2448459" cy="118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prediction:</a:t>
            </a:r>
            <a:br/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y=Receiver</a:t>
            </a:r>
          </a:p>
        </p:txBody>
      </p:sp>
      <p:sp>
        <p:nvSpPr>
          <p:cNvPr id="458" name="prediction: y=Microwave"/>
          <p:cNvSpPr txBox="1"/>
          <p:nvPr/>
        </p:nvSpPr>
        <p:spPr>
          <a:xfrm>
            <a:off x="1977360" y="1019933"/>
            <a:ext cx="2855802" cy="118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prediction:</a:t>
            </a:r>
            <a:br/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y=Microwave</a:t>
            </a:r>
          </a:p>
        </p:txBody>
      </p:sp>
      <p:sp>
        <p:nvSpPr>
          <p:cNvPr id="459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0" name="Abgerundetes Rechteck"/>
          <p:cNvSpPr/>
          <p:nvPr/>
        </p:nvSpPr>
        <p:spPr>
          <a:xfrm>
            <a:off x="1287052" y="9305329"/>
            <a:ext cx="423641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1" name="Abgerundetes Rechteck"/>
          <p:cNvSpPr/>
          <p:nvPr/>
        </p:nvSpPr>
        <p:spPr>
          <a:xfrm>
            <a:off x="1287052" y="9309203"/>
            <a:ext cx="8036042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2" name="Snapshot 2"/>
          <p:cNvSpPr txBox="1"/>
          <p:nvPr/>
        </p:nvSpPr>
        <p:spPr>
          <a:xfrm>
            <a:off x="6148096" y="11631929"/>
            <a:ext cx="2182317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2</a:t>
            </a:r>
          </a:p>
        </p:txBody>
      </p:sp>
      <p:sp>
        <p:nvSpPr>
          <p:cNvPr id="463" name="Snapshot 1"/>
          <p:cNvSpPr txBox="1"/>
          <p:nvPr/>
        </p:nvSpPr>
        <p:spPr>
          <a:xfrm>
            <a:off x="2314102" y="11631929"/>
            <a:ext cx="2182317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8" name="i-th Master Classifier"/>
          <p:cNvSpPr/>
          <p:nvPr/>
        </p:nvSpPr>
        <p:spPr>
          <a:xfrm>
            <a:off x="8641695" y="5651339"/>
            <a:ext cx="6125590" cy="2028229"/>
          </a:xfrm>
          <a:prstGeom prst="roundRect">
            <a:avLst>
              <a:gd name="adj" fmla="val 2060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4400">
                <a:solidFill>
                  <a:srgbClr val="FFFFFF"/>
                </a:solidFill>
              </a:defRPr>
            </a:lvl1pPr>
          </a:lstStyle>
          <a:p>
            <a:pPr/>
            <a:r>
              <a:t>i-th Master Classifier</a:t>
            </a:r>
          </a:p>
        </p:txBody>
      </p:sp>
      <p:sp>
        <p:nvSpPr>
          <p:cNvPr id="469" name="Linie"/>
          <p:cNvSpPr/>
          <p:nvPr/>
        </p:nvSpPr>
        <p:spPr>
          <a:xfrm>
            <a:off x="15270564" y="6665453"/>
            <a:ext cx="32185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470" name="y=0, if unsafe…"/>
          <p:cNvSpPr txBox="1"/>
          <p:nvPr/>
        </p:nvSpPr>
        <p:spPr>
          <a:xfrm>
            <a:off x="18992436" y="5882816"/>
            <a:ext cx="3333056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/>
            <a:r>
              <a:t>y=0, if unsafe</a:t>
            </a:r>
          </a:p>
          <a:p>
            <a:pPr algn="l"/>
            <a:r>
              <a:t>y=1, if safe</a:t>
            </a:r>
          </a:p>
        </p:txBody>
      </p:sp>
      <p:sp>
        <p:nvSpPr>
          <p:cNvPr id="471" name="Linie"/>
          <p:cNvSpPr/>
          <p:nvPr/>
        </p:nvSpPr>
        <p:spPr>
          <a:xfrm>
            <a:off x="4718251" y="6665453"/>
            <a:ext cx="3218592" cy="1"/>
          </a:xfrm>
          <a:prstGeom prst="line">
            <a:avLst/>
          </a:prstGeom>
          <a:ln w="1397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graphicFrame>
        <p:nvGraphicFramePr>
          <p:cNvPr id="472" name="2D-Säulendiagramm"/>
          <p:cNvGraphicFramePr/>
          <p:nvPr/>
        </p:nvGraphicFramePr>
        <p:xfrm>
          <a:off x="1673324" y="5725555"/>
          <a:ext cx="2340075" cy="291537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473" name="i-th Slave’s Confidences"/>
          <p:cNvSpPr txBox="1"/>
          <p:nvPr/>
        </p:nvSpPr>
        <p:spPr>
          <a:xfrm>
            <a:off x="382441" y="4767950"/>
            <a:ext cx="5824036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100">
                <a:solidFill>
                  <a:srgbClr val="000000"/>
                </a:solidFill>
              </a:defRPr>
            </a:lvl1pPr>
          </a:lstStyle>
          <a:p>
            <a:pPr/>
            <a:r>
              <a:t>i-th Slave’s Confidences</a:t>
            </a:r>
          </a:p>
        </p:txBody>
      </p:sp>
      <p:sp>
        <p:nvSpPr>
          <p:cNvPr id="474" name="binary classification problem…"/>
          <p:cNvSpPr txBox="1"/>
          <p:nvPr/>
        </p:nvSpPr>
        <p:spPr>
          <a:xfrm>
            <a:off x="7961570" y="8246747"/>
            <a:ext cx="7965406" cy="298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binary classification problem</a:t>
            </a:r>
          </a:p>
          <a:p>
            <a:pPr/>
          </a:p>
          <a:p>
            <a:pPr algn="l"/>
            <a:r>
              <a:t>Input: Class confidences</a:t>
            </a:r>
          </a:p>
          <a:p>
            <a:pPr algn="l"/>
            <a:r>
              <a:t>Output: safe or unsafe prediction</a:t>
            </a:r>
          </a:p>
        </p:txBody>
      </p:sp>
      <p:sp>
        <p:nvSpPr>
          <p:cNvPr id="475" name="Second Tier: Master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Second Tier: Masters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Energy Consumption Trace"/>
          <p:cNvSpPr/>
          <p:nvPr/>
        </p:nvSpPr>
        <p:spPr>
          <a:xfrm>
            <a:off x="14721991" y="11409498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Energy Consumption Trace</a:t>
            </a:r>
          </a:p>
        </p:txBody>
      </p:sp>
      <p:pic>
        <p:nvPicPr>
          <p:cNvPr id="480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89666" b="0"/>
          <a:stretch>
            <a:fillRect/>
          </a:stretch>
        </p:blipFill>
        <p:spPr>
          <a:xfrm>
            <a:off x="1408870" y="9387142"/>
            <a:ext cx="1889840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395587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28755" t="0" r="59539" b="0"/>
          <a:stretch>
            <a:fillRect/>
          </a:stretch>
        </p:blipFill>
        <p:spPr>
          <a:xfrm flipH="1">
            <a:off x="2822591" y="9407406"/>
            <a:ext cx="2140477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1st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slave classifier</a:t>
            </a:r>
          </a:p>
        </p:txBody>
      </p:sp>
      <p:sp>
        <p:nvSpPr>
          <p:cNvPr id="484" name="Linie"/>
          <p:cNvSpPr/>
          <p:nvPr/>
        </p:nvSpPr>
        <p:spPr>
          <a:xfrm flipV="1">
            <a:off x="319949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485" name="Abgerundetes Rechteck"/>
          <p:cNvSpPr/>
          <p:nvPr/>
        </p:nvSpPr>
        <p:spPr>
          <a:xfrm>
            <a:off x="1287052" y="9309203"/>
            <a:ext cx="1104843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486" name="2D-Säulendiagramm"/>
          <p:cNvGraphicFramePr/>
          <p:nvPr/>
        </p:nvGraphicFramePr>
        <p:xfrm>
          <a:off x="2507496" y="4523832"/>
          <a:ext cx="128338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487" name="Confidences"/>
          <p:cNvSpPr txBox="1"/>
          <p:nvPr/>
        </p:nvSpPr>
        <p:spPr>
          <a:xfrm>
            <a:off x="248056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pic>
        <p:nvPicPr>
          <p:cNvPr id="488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408936"/>
            <a:ext cx="18288001" cy="1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2nd slave classifier"/>
          <p:cNvSpPr/>
          <p:nvPr/>
        </p:nvSpPr>
        <p:spPr>
          <a:xfrm>
            <a:off x="5842990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slave classifier</a:t>
            </a:r>
          </a:p>
        </p:txBody>
      </p:sp>
      <p:sp>
        <p:nvSpPr>
          <p:cNvPr id="490" name="Linie"/>
          <p:cNvSpPr/>
          <p:nvPr/>
        </p:nvSpPr>
        <p:spPr>
          <a:xfrm flipV="1">
            <a:off x="7239254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491" name="Confidences"/>
          <p:cNvSpPr txBox="1"/>
          <p:nvPr/>
        </p:nvSpPr>
        <p:spPr>
          <a:xfrm>
            <a:off x="6520315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pic>
        <p:nvPicPr>
          <p:cNvPr id="492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59629" b="0"/>
          <a:stretch>
            <a:fillRect/>
          </a:stretch>
        </p:blipFill>
        <p:spPr>
          <a:xfrm>
            <a:off x="4902112" y="9407406"/>
            <a:ext cx="7382989" cy="162196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3" name="2D-Säulendiagramm"/>
          <p:cNvGraphicFramePr/>
          <p:nvPr/>
        </p:nvGraphicFramePr>
        <p:xfrm>
          <a:off x="6496941" y="4599810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8"/>
          </a:graphicData>
        </a:graphic>
      </p:graphicFrame>
      <p:sp>
        <p:nvSpPr>
          <p:cNvPr id="494" name="3rd slave classifier"/>
          <p:cNvSpPr/>
          <p:nvPr/>
        </p:nvSpPr>
        <p:spPr>
          <a:xfrm>
            <a:off x="988274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slave classifier</a:t>
            </a:r>
          </a:p>
        </p:txBody>
      </p:sp>
      <p:sp>
        <p:nvSpPr>
          <p:cNvPr id="495" name="Linie"/>
          <p:cNvSpPr/>
          <p:nvPr/>
        </p:nvSpPr>
        <p:spPr>
          <a:xfrm flipV="1">
            <a:off x="1127900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496" name="1st master classifier"/>
          <p:cNvSpPr/>
          <p:nvPr/>
        </p:nvSpPr>
        <p:spPr>
          <a:xfrm>
            <a:off x="180323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master classifier</a:t>
            </a:r>
          </a:p>
        </p:txBody>
      </p:sp>
      <p:sp>
        <p:nvSpPr>
          <p:cNvPr id="497" name="2nd master classifier"/>
          <p:cNvSpPr/>
          <p:nvPr/>
        </p:nvSpPr>
        <p:spPr>
          <a:xfrm>
            <a:off x="5842990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master classifier</a:t>
            </a:r>
          </a:p>
        </p:txBody>
      </p:sp>
      <p:sp>
        <p:nvSpPr>
          <p:cNvPr id="498" name="Confidences"/>
          <p:cNvSpPr txBox="1"/>
          <p:nvPr/>
        </p:nvSpPr>
        <p:spPr>
          <a:xfrm>
            <a:off x="1061038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graphicFrame>
        <p:nvGraphicFramePr>
          <p:cNvPr id="499" name="2D-Säulendiagramm"/>
          <p:cNvGraphicFramePr/>
          <p:nvPr/>
        </p:nvGraphicFramePr>
        <p:xfrm>
          <a:off x="10561851" y="4523832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2"/>
          </a:graphicData>
        </a:graphic>
      </p:graphicFrame>
      <p:sp>
        <p:nvSpPr>
          <p:cNvPr id="500" name="3rd master classifier"/>
          <p:cNvSpPr/>
          <p:nvPr/>
        </p:nvSpPr>
        <p:spPr>
          <a:xfrm>
            <a:off x="988274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master classifier</a:t>
            </a:r>
          </a:p>
        </p:txBody>
      </p:sp>
      <p:sp>
        <p:nvSpPr>
          <p:cNvPr id="501" name="Linie"/>
          <p:cNvSpPr/>
          <p:nvPr/>
        </p:nvSpPr>
        <p:spPr>
          <a:xfrm flipV="1">
            <a:off x="7239253" y="3478251"/>
            <a:ext cx="1" cy="64929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02" name="Linie"/>
          <p:cNvSpPr/>
          <p:nvPr/>
        </p:nvSpPr>
        <p:spPr>
          <a:xfrm flipV="1">
            <a:off x="11304164" y="3478251"/>
            <a:ext cx="1" cy="64929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03" name="Linie"/>
          <p:cNvSpPr/>
          <p:nvPr/>
        </p:nvSpPr>
        <p:spPr>
          <a:xfrm flipV="1">
            <a:off x="3174344" y="3373530"/>
            <a:ext cx="1" cy="75401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04" name="y=Safe"/>
          <p:cNvSpPr txBox="1"/>
          <p:nvPr/>
        </p:nvSpPr>
        <p:spPr>
          <a:xfrm>
            <a:off x="10558681" y="72957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505" name="y=Safe"/>
          <p:cNvSpPr txBox="1"/>
          <p:nvPr/>
        </p:nvSpPr>
        <p:spPr>
          <a:xfrm>
            <a:off x="6468616" y="72957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506" name="y=Unsafe"/>
          <p:cNvSpPr txBox="1"/>
          <p:nvPr/>
        </p:nvSpPr>
        <p:spPr>
          <a:xfrm>
            <a:off x="2155461" y="729577"/>
            <a:ext cx="1937148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y=Unsafe</a:t>
            </a:r>
          </a:p>
        </p:txBody>
      </p:sp>
      <p:sp>
        <p:nvSpPr>
          <p:cNvPr id="507" name="Linie"/>
          <p:cNvSpPr/>
          <p:nvPr/>
        </p:nvSpPr>
        <p:spPr>
          <a:xfrm flipV="1">
            <a:off x="7188943" y="150588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08" name="Linie"/>
          <p:cNvSpPr/>
          <p:nvPr/>
        </p:nvSpPr>
        <p:spPr>
          <a:xfrm flipV="1">
            <a:off x="11253853" y="150588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09" name="Linie"/>
          <p:cNvSpPr/>
          <p:nvPr/>
        </p:nvSpPr>
        <p:spPr>
          <a:xfrm flipV="1">
            <a:off x="3124034" y="1401161"/>
            <a:ext cx="1" cy="75401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1" name="Master classifiers…"/>
          <p:cNvSpPr txBox="1"/>
          <p:nvPr/>
        </p:nvSpPr>
        <p:spPr>
          <a:xfrm>
            <a:off x="14697667" y="2253160"/>
            <a:ext cx="8765419" cy="369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rPr>
                <a:solidFill>
                  <a:srgbClr val="000000"/>
                </a:solidFill>
              </a:rPr>
              <a:t>Master classifiers </a:t>
            </a:r>
            <a:endParaRPr>
              <a:solidFill>
                <a:srgbClr val="000000"/>
              </a:solidFill>
            </a:endParaRPr>
          </a:p>
          <a:p>
            <a:pPr marL="635000" indent="-635000" algn="l">
              <a:buSzPct val="100000"/>
              <a:buChar char="•"/>
            </a:pPr>
            <a:r>
              <a:rPr>
                <a:solidFill>
                  <a:srgbClr val="000000"/>
                </a:solidFill>
              </a:rPr>
              <a:t>learn from historic data, if slaves seeing this much data we correct</a:t>
            </a:r>
            <a:endParaRPr>
              <a:solidFill>
                <a:srgbClr val="000000"/>
              </a:solidFill>
            </a:endParaRPr>
          </a:p>
          <a:p>
            <a:pPr marL="635000" indent="-635000" algn="l">
              <a:buSzPct val="100000"/>
              <a:buChar char="•"/>
            </a:pPr>
            <a:r>
              <a:rPr>
                <a:solidFill>
                  <a:srgbClr val="000000"/>
                </a:solidFill>
              </a:rPr>
              <a:t>decide if a slave’s prediction is </a:t>
            </a:r>
            <a:r>
              <a:rPr b="1"/>
              <a:t>safe/unsafe</a:t>
            </a:r>
          </a:p>
        </p:txBody>
      </p:sp>
      <p:sp>
        <p:nvSpPr>
          <p:cNvPr id="512" name="Abgerundetes Rechteck"/>
          <p:cNvSpPr/>
          <p:nvPr/>
        </p:nvSpPr>
        <p:spPr>
          <a:xfrm>
            <a:off x="1287052" y="9305329"/>
            <a:ext cx="423641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3" name="Abgerundetes Rechteck"/>
          <p:cNvSpPr/>
          <p:nvPr/>
        </p:nvSpPr>
        <p:spPr>
          <a:xfrm>
            <a:off x="1287052" y="9309203"/>
            <a:ext cx="8036042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4" name="Snapshot 2"/>
          <p:cNvSpPr txBox="1"/>
          <p:nvPr/>
        </p:nvSpPr>
        <p:spPr>
          <a:xfrm>
            <a:off x="6148096" y="11631929"/>
            <a:ext cx="2182317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2</a:t>
            </a:r>
          </a:p>
        </p:txBody>
      </p:sp>
      <p:sp>
        <p:nvSpPr>
          <p:cNvPr id="515" name="Snapshot 1"/>
          <p:cNvSpPr txBox="1"/>
          <p:nvPr/>
        </p:nvSpPr>
        <p:spPr>
          <a:xfrm>
            <a:off x="2314102" y="11631929"/>
            <a:ext cx="2182317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1</a:t>
            </a:r>
          </a:p>
        </p:txBody>
      </p:sp>
      <p:sp>
        <p:nvSpPr>
          <p:cNvPr id="516" name="Snapshot 3"/>
          <p:cNvSpPr txBox="1"/>
          <p:nvPr/>
        </p:nvSpPr>
        <p:spPr>
          <a:xfrm>
            <a:off x="9879048" y="11631929"/>
            <a:ext cx="2182318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Energy Consumption Trace"/>
          <p:cNvSpPr/>
          <p:nvPr/>
        </p:nvSpPr>
        <p:spPr>
          <a:xfrm>
            <a:off x="14721991" y="11409498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Energy Consumption Trace</a:t>
            </a:r>
          </a:p>
        </p:txBody>
      </p:sp>
      <p:pic>
        <p:nvPicPr>
          <p:cNvPr id="521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89666" b="0"/>
          <a:stretch>
            <a:fillRect/>
          </a:stretch>
        </p:blipFill>
        <p:spPr>
          <a:xfrm>
            <a:off x="1408870" y="9387142"/>
            <a:ext cx="1889840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395587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28755" t="0" r="59539" b="0"/>
          <a:stretch>
            <a:fillRect/>
          </a:stretch>
        </p:blipFill>
        <p:spPr>
          <a:xfrm flipH="1">
            <a:off x="2822591" y="9407406"/>
            <a:ext cx="2140477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1st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slave classifier</a:t>
            </a:r>
          </a:p>
        </p:txBody>
      </p:sp>
      <p:sp>
        <p:nvSpPr>
          <p:cNvPr id="525" name="Linie"/>
          <p:cNvSpPr/>
          <p:nvPr/>
        </p:nvSpPr>
        <p:spPr>
          <a:xfrm flipV="1">
            <a:off x="319949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26" name="Abgerundetes Rechteck"/>
          <p:cNvSpPr/>
          <p:nvPr/>
        </p:nvSpPr>
        <p:spPr>
          <a:xfrm>
            <a:off x="1287052" y="9309203"/>
            <a:ext cx="1104843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527" name="2D-Säulendiagramm"/>
          <p:cNvGraphicFramePr/>
          <p:nvPr/>
        </p:nvGraphicFramePr>
        <p:xfrm>
          <a:off x="2507496" y="4523832"/>
          <a:ext cx="128338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528" name="Confidences"/>
          <p:cNvSpPr txBox="1"/>
          <p:nvPr/>
        </p:nvSpPr>
        <p:spPr>
          <a:xfrm>
            <a:off x="248056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529" name="S Snapshots"/>
          <p:cNvSpPr txBox="1"/>
          <p:nvPr/>
        </p:nvSpPr>
        <p:spPr>
          <a:xfrm>
            <a:off x="5324061" y="11785871"/>
            <a:ext cx="2974418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 Snapshots</a:t>
            </a:r>
          </a:p>
        </p:txBody>
      </p:sp>
      <p:pic>
        <p:nvPicPr>
          <p:cNvPr id="530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408936"/>
            <a:ext cx="18288001" cy="1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2nd slave classifier"/>
          <p:cNvSpPr/>
          <p:nvPr/>
        </p:nvSpPr>
        <p:spPr>
          <a:xfrm>
            <a:off x="5842990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slave classifier</a:t>
            </a:r>
          </a:p>
        </p:txBody>
      </p:sp>
      <p:sp>
        <p:nvSpPr>
          <p:cNvPr id="532" name="Linie"/>
          <p:cNvSpPr/>
          <p:nvPr/>
        </p:nvSpPr>
        <p:spPr>
          <a:xfrm flipV="1">
            <a:off x="7239254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33" name="Confidences"/>
          <p:cNvSpPr txBox="1"/>
          <p:nvPr/>
        </p:nvSpPr>
        <p:spPr>
          <a:xfrm>
            <a:off x="6520315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pic>
        <p:nvPicPr>
          <p:cNvPr id="534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59629" b="0"/>
          <a:stretch>
            <a:fillRect/>
          </a:stretch>
        </p:blipFill>
        <p:spPr>
          <a:xfrm>
            <a:off x="4902112" y="9407406"/>
            <a:ext cx="7382989" cy="162196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35" name="2D-Säulendiagramm"/>
          <p:cNvGraphicFramePr/>
          <p:nvPr/>
        </p:nvGraphicFramePr>
        <p:xfrm>
          <a:off x="6496941" y="4599810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8"/>
          </a:graphicData>
        </a:graphic>
      </p:graphicFrame>
      <p:sp>
        <p:nvSpPr>
          <p:cNvPr id="536" name="3rd slave classifier"/>
          <p:cNvSpPr/>
          <p:nvPr/>
        </p:nvSpPr>
        <p:spPr>
          <a:xfrm>
            <a:off x="988274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slave classifier</a:t>
            </a:r>
          </a:p>
        </p:txBody>
      </p:sp>
      <p:sp>
        <p:nvSpPr>
          <p:cNvPr id="537" name="Linie"/>
          <p:cNvSpPr/>
          <p:nvPr/>
        </p:nvSpPr>
        <p:spPr>
          <a:xfrm flipV="1">
            <a:off x="1127900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38" name="1st master classifier"/>
          <p:cNvSpPr/>
          <p:nvPr/>
        </p:nvSpPr>
        <p:spPr>
          <a:xfrm>
            <a:off x="180323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master classifier</a:t>
            </a:r>
          </a:p>
        </p:txBody>
      </p:sp>
      <p:sp>
        <p:nvSpPr>
          <p:cNvPr id="539" name="2nd master classifier"/>
          <p:cNvSpPr/>
          <p:nvPr/>
        </p:nvSpPr>
        <p:spPr>
          <a:xfrm>
            <a:off x="5842990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master classifier</a:t>
            </a:r>
          </a:p>
        </p:txBody>
      </p:sp>
      <p:sp>
        <p:nvSpPr>
          <p:cNvPr id="540" name="Confidences"/>
          <p:cNvSpPr txBox="1"/>
          <p:nvPr/>
        </p:nvSpPr>
        <p:spPr>
          <a:xfrm>
            <a:off x="1061038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graphicFrame>
        <p:nvGraphicFramePr>
          <p:cNvPr id="541" name="2D-Säulendiagramm"/>
          <p:cNvGraphicFramePr/>
          <p:nvPr/>
        </p:nvGraphicFramePr>
        <p:xfrm>
          <a:off x="10561851" y="4523832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2"/>
          </a:graphicData>
        </a:graphic>
      </p:graphicFrame>
      <p:sp>
        <p:nvSpPr>
          <p:cNvPr id="542" name="3rd master classifier"/>
          <p:cNvSpPr/>
          <p:nvPr/>
        </p:nvSpPr>
        <p:spPr>
          <a:xfrm>
            <a:off x="988274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master classifier</a:t>
            </a:r>
          </a:p>
        </p:txBody>
      </p:sp>
      <p:sp>
        <p:nvSpPr>
          <p:cNvPr id="543" name="Linie"/>
          <p:cNvSpPr/>
          <p:nvPr/>
        </p:nvSpPr>
        <p:spPr>
          <a:xfrm flipV="1">
            <a:off x="7239253" y="3478251"/>
            <a:ext cx="1" cy="64929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44" name="Linie"/>
          <p:cNvSpPr/>
          <p:nvPr/>
        </p:nvSpPr>
        <p:spPr>
          <a:xfrm flipV="1">
            <a:off x="11304164" y="3478251"/>
            <a:ext cx="1" cy="64929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45" name="Linie"/>
          <p:cNvSpPr/>
          <p:nvPr/>
        </p:nvSpPr>
        <p:spPr>
          <a:xfrm flipV="1">
            <a:off x="3174344" y="3373530"/>
            <a:ext cx="1" cy="75401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46" name="y=Safe"/>
          <p:cNvSpPr txBox="1"/>
          <p:nvPr/>
        </p:nvSpPr>
        <p:spPr>
          <a:xfrm>
            <a:off x="10558681" y="72957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547" name="y=Safe"/>
          <p:cNvSpPr txBox="1"/>
          <p:nvPr/>
        </p:nvSpPr>
        <p:spPr>
          <a:xfrm>
            <a:off x="6468616" y="72957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548" name="y=Unsafe"/>
          <p:cNvSpPr txBox="1"/>
          <p:nvPr/>
        </p:nvSpPr>
        <p:spPr>
          <a:xfrm>
            <a:off x="2155461" y="729577"/>
            <a:ext cx="1937148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y=Unsafe</a:t>
            </a:r>
          </a:p>
        </p:txBody>
      </p:sp>
      <p:sp>
        <p:nvSpPr>
          <p:cNvPr id="549" name="Linie"/>
          <p:cNvSpPr/>
          <p:nvPr/>
        </p:nvSpPr>
        <p:spPr>
          <a:xfrm flipV="1">
            <a:off x="7188943" y="150588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50" name="Linie"/>
          <p:cNvSpPr/>
          <p:nvPr/>
        </p:nvSpPr>
        <p:spPr>
          <a:xfrm flipV="1">
            <a:off x="11253853" y="150588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51" name="Linie"/>
          <p:cNvSpPr/>
          <p:nvPr/>
        </p:nvSpPr>
        <p:spPr>
          <a:xfrm flipV="1">
            <a:off x="3124034" y="1401161"/>
            <a:ext cx="1" cy="75401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52" name="Second Tier…"/>
          <p:cNvSpPr/>
          <p:nvPr/>
        </p:nvSpPr>
        <p:spPr>
          <a:xfrm>
            <a:off x="14721991" y="1640306"/>
            <a:ext cx="8716771" cy="217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3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Second Tier</a:t>
            </a:r>
          </a:p>
          <a:p>
            <a:pPr defTabSz="821531">
              <a:defRPr b="1" sz="33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Binary classification problem: Safe/Unsafe</a:t>
            </a:r>
          </a:p>
          <a:p>
            <a:pPr defTabSz="821531">
              <a:defRPr b="1" sz="3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821531">
              <a:defRPr sz="3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Trained on class confidences as features</a:t>
            </a:r>
          </a:p>
        </p:txBody>
      </p:sp>
      <p:sp>
        <p:nvSpPr>
          <p:cNvPr id="553" name="First Tier…"/>
          <p:cNvSpPr/>
          <p:nvPr/>
        </p:nvSpPr>
        <p:spPr>
          <a:xfrm>
            <a:off x="14676029" y="5578176"/>
            <a:ext cx="8808695" cy="278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3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First Tier</a:t>
            </a:r>
          </a:p>
          <a:p>
            <a:pPr defTabSz="821531">
              <a:defRPr b="1" sz="33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Time series classification problem</a:t>
            </a:r>
          </a:p>
          <a:p>
            <a:pPr defTabSz="821531">
              <a:defRPr b="1" sz="33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821531">
              <a:defRPr sz="3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Trained on time series snapshots</a:t>
            </a:r>
          </a:p>
        </p:txBody>
      </p:sp>
      <p:sp>
        <p:nvSpPr>
          <p:cNvPr id="554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5" name="Abgerundetes Rechteck"/>
          <p:cNvSpPr/>
          <p:nvPr/>
        </p:nvSpPr>
        <p:spPr>
          <a:xfrm>
            <a:off x="1287052" y="9305329"/>
            <a:ext cx="423641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6" name="Abgerundetes Rechteck"/>
          <p:cNvSpPr/>
          <p:nvPr/>
        </p:nvSpPr>
        <p:spPr>
          <a:xfrm>
            <a:off x="1287052" y="9309203"/>
            <a:ext cx="8036042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1st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slave classifier</a:t>
            </a:r>
          </a:p>
        </p:txBody>
      </p:sp>
      <p:sp>
        <p:nvSpPr>
          <p:cNvPr id="561" name="Abgerundetes Rechteck"/>
          <p:cNvSpPr/>
          <p:nvPr/>
        </p:nvSpPr>
        <p:spPr>
          <a:xfrm>
            <a:off x="1106047" y="248536"/>
            <a:ext cx="16142442" cy="7530059"/>
          </a:xfrm>
          <a:prstGeom prst="roundRect">
            <a:avLst>
              <a:gd name="adj" fmla="val 4801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562" name="2D-Säulendiagramm"/>
          <p:cNvGraphicFramePr/>
          <p:nvPr/>
        </p:nvGraphicFramePr>
        <p:xfrm>
          <a:off x="2507496" y="4523832"/>
          <a:ext cx="128338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563" name="Confidences"/>
          <p:cNvSpPr txBox="1"/>
          <p:nvPr/>
        </p:nvSpPr>
        <p:spPr>
          <a:xfrm>
            <a:off x="248056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564" name="i-th slave classifier"/>
          <p:cNvSpPr/>
          <p:nvPr/>
        </p:nvSpPr>
        <p:spPr>
          <a:xfrm>
            <a:off x="13968293" y="6732100"/>
            <a:ext cx="2792528" cy="924628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slave classifier</a:t>
            </a:r>
          </a:p>
        </p:txBody>
      </p:sp>
      <p:sp>
        <p:nvSpPr>
          <p:cNvPr id="565" name="1st master classifier"/>
          <p:cNvSpPr/>
          <p:nvPr/>
        </p:nvSpPr>
        <p:spPr>
          <a:xfrm>
            <a:off x="180323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master classifier</a:t>
            </a:r>
          </a:p>
        </p:txBody>
      </p:sp>
      <p:sp>
        <p:nvSpPr>
          <p:cNvPr id="566" name="Confidences"/>
          <p:cNvSpPr txBox="1"/>
          <p:nvPr/>
        </p:nvSpPr>
        <p:spPr>
          <a:xfrm>
            <a:off x="14695927" y="430705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graphicFrame>
        <p:nvGraphicFramePr>
          <p:cNvPr id="567" name="2D-Säulendiagramm"/>
          <p:cNvGraphicFramePr/>
          <p:nvPr/>
        </p:nvGraphicFramePr>
        <p:xfrm>
          <a:off x="14647398" y="4748993"/>
          <a:ext cx="1384008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7"/>
          </a:graphicData>
        </a:graphic>
      </p:graphicFrame>
      <p:sp>
        <p:nvSpPr>
          <p:cNvPr id="568" name="i-th master classifier"/>
          <p:cNvSpPr/>
          <p:nvPr/>
        </p:nvSpPr>
        <p:spPr>
          <a:xfrm>
            <a:off x="13968293" y="2489115"/>
            <a:ext cx="2792528" cy="924628"/>
          </a:xfrm>
          <a:prstGeom prst="roundRect">
            <a:avLst>
              <a:gd name="adj" fmla="val 20603"/>
            </a:avLst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master classifier</a:t>
            </a:r>
          </a:p>
        </p:txBody>
      </p:sp>
      <p:sp>
        <p:nvSpPr>
          <p:cNvPr id="569" name="Linie"/>
          <p:cNvSpPr/>
          <p:nvPr/>
        </p:nvSpPr>
        <p:spPr>
          <a:xfrm flipV="1">
            <a:off x="15389711" y="370341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70" name="Linie"/>
          <p:cNvSpPr/>
          <p:nvPr/>
        </p:nvSpPr>
        <p:spPr>
          <a:xfrm flipV="1">
            <a:off x="3174344" y="3373530"/>
            <a:ext cx="1" cy="75401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71" name="y=Safe"/>
          <p:cNvSpPr txBox="1"/>
          <p:nvPr/>
        </p:nvSpPr>
        <p:spPr>
          <a:xfrm>
            <a:off x="14644228" y="95473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572" name="y=Unsafe"/>
          <p:cNvSpPr txBox="1"/>
          <p:nvPr/>
        </p:nvSpPr>
        <p:spPr>
          <a:xfrm>
            <a:off x="2155461" y="729577"/>
            <a:ext cx="1937148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y=Unsafe</a:t>
            </a:r>
          </a:p>
        </p:txBody>
      </p:sp>
      <p:sp>
        <p:nvSpPr>
          <p:cNvPr id="573" name="Linie"/>
          <p:cNvSpPr/>
          <p:nvPr/>
        </p:nvSpPr>
        <p:spPr>
          <a:xfrm flipV="1">
            <a:off x="15339401" y="1731043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74" name="Linie"/>
          <p:cNvSpPr/>
          <p:nvPr/>
        </p:nvSpPr>
        <p:spPr>
          <a:xfrm flipV="1">
            <a:off x="3124034" y="1401161"/>
            <a:ext cx="1" cy="75401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75" name="…"/>
          <p:cNvSpPr txBox="1"/>
          <p:nvPr/>
        </p:nvSpPr>
        <p:spPr>
          <a:xfrm>
            <a:off x="10980315" y="2524391"/>
            <a:ext cx="6889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576" name="…"/>
          <p:cNvSpPr txBox="1"/>
          <p:nvPr/>
        </p:nvSpPr>
        <p:spPr>
          <a:xfrm>
            <a:off x="10980315" y="6562892"/>
            <a:ext cx="6889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577" name="…"/>
          <p:cNvSpPr txBox="1"/>
          <p:nvPr/>
        </p:nvSpPr>
        <p:spPr>
          <a:xfrm>
            <a:off x="10980315" y="4543642"/>
            <a:ext cx="6889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…</a:t>
            </a:r>
          </a:p>
        </p:txBody>
      </p:sp>
      <p:sp>
        <p:nvSpPr>
          <p:cNvPr id="578" name="2nd slave classifier"/>
          <p:cNvSpPr/>
          <p:nvPr/>
        </p:nvSpPr>
        <p:spPr>
          <a:xfrm>
            <a:off x="5842990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slave classifier</a:t>
            </a:r>
          </a:p>
        </p:txBody>
      </p:sp>
      <p:sp>
        <p:nvSpPr>
          <p:cNvPr id="579" name="Confidences"/>
          <p:cNvSpPr txBox="1"/>
          <p:nvPr/>
        </p:nvSpPr>
        <p:spPr>
          <a:xfrm>
            <a:off x="6520315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graphicFrame>
        <p:nvGraphicFramePr>
          <p:cNvPr id="580" name="2D-Säulendiagramm"/>
          <p:cNvGraphicFramePr/>
          <p:nvPr/>
        </p:nvGraphicFramePr>
        <p:xfrm>
          <a:off x="6496941" y="4599810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0"/>
          </a:graphicData>
        </a:graphic>
      </p:graphicFrame>
      <p:sp>
        <p:nvSpPr>
          <p:cNvPr id="581" name="2nd master classifier"/>
          <p:cNvSpPr/>
          <p:nvPr/>
        </p:nvSpPr>
        <p:spPr>
          <a:xfrm>
            <a:off x="5842990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master classifier</a:t>
            </a:r>
          </a:p>
        </p:txBody>
      </p:sp>
      <p:sp>
        <p:nvSpPr>
          <p:cNvPr id="582" name="Linie"/>
          <p:cNvSpPr/>
          <p:nvPr/>
        </p:nvSpPr>
        <p:spPr>
          <a:xfrm flipV="1">
            <a:off x="7239253" y="3478251"/>
            <a:ext cx="1" cy="64929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83" name="y=Safe"/>
          <p:cNvSpPr txBox="1"/>
          <p:nvPr/>
        </p:nvSpPr>
        <p:spPr>
          <a:xfrm>
            <a:off x="6468616" y="72957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584" name="Linie"/>
          <p:cNvSpPr/>
          <p:nvPr/>
        </p:nvSpPr>
        <p:spPr>
          <a:xfrm flipV="1">
            <a:off x="7188943" y="150588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85" name="Safe Predictions:…"/>
          <p:cNvSpPr txBox="1"/>
          <p:nvPr/>
        </p:nvSpPr>
        <p:spPr>
          <a:xfrm>
            <a:off x="1516602" y="8902113"/>
            <a:ext cx="20874542" cy="345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8552" indent="-718552" algn="l" defTabSz="821531">
              <a:buSzPct val="100000"/>
              <a:buChar char="•"/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Safe Predictions: 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Make predictions at fixed snapshot lengths (i.e. every 5%)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Hyperparameter </a:t>
            </a:r>
            <a:r>
              <a:rPr b="1" i="1">
                <a:solidFill>
                  <a:schemeClr val="accent1"/>
                </a:solidFill>
                <a:latin typeface="Times Roman"/>
                <a:ea typeface="Times Roman"/>
                <a:cs typeface="Times Roman"/>
                <a:sym typeface="Times Roman"/>
              </a:rPr>
              <a:t>v: </a:t>
            </a:r>
            <a:r>
              <a:t>Accept a prediction once </a:t>
            </a:r>
            <a:r>
              <a:rPr b="1" i="1">
                <a:solidFill>
                  <a:schemeClr val="accent1"/>
                </a:solidFill>
                <a:latin typeface="Times Roman"/>
                <a:ea typeface="Times Roman"/>
                <a:cs typeface="Times Roman"/>
                <a:sym typeface="Times Roman"/>
              </a:rPr>
              <a:t>v</a:t>
            </a:r>
            <a:r>
              <a:rPr i="1">
                <a:solidFill>
                  <a:schemeClr val="accent1"/>
                </a:solidFill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consecutive „Safe“</a:t>
            </a:r>
            <a:r>
              <a:t> votes for the same class have been reached</a:t>
            </a:r>
          </a:p>
        </p:txBody>
      </p:sp>
      <p:sp>
        <p:nvSpPr>
          <p:cNvPr id="586" name="Second Tier…"/>
          <p:cNvSpPr/>
          <p:nvPr/>
        </p:nvSpPr>
        <p:spPr>
          <a:xfrm>
            <a:off x="16588480" y="1821123"/>
            <a:ext cx="8716771" cy="217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2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Second Tier</a:t>
            </a:r>
          </a:p>
          <a:p>
            <a:pPr defTabSz="821531">
              <a:defRPr b="1" sz="28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Binary classification problem</a:t>
            </a:r>
          </a:p>
          <a:p>
            <a: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87" name="First Tier…"/>
          <p:cNvSpPr/>
          <p:nvPr/>
        </p:nvSpPr>
        <p:spPr>
          <a:xfrm>
            <a:off x="16588480" y="6162961"/>
            <a:ext cx="8716771" cy="217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2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First Tier</a:t>
            </a:r>
          </a:p>
          <a:p>
            <a:pPr defTabSz="821531">
              <a:defRPr b="1" sz="28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Time series classification problem</a:t>
            </a:r>
          </a:p>
          <a:p>
            <a: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88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earliness-plotFaceFour.pdf" descr="earliness-plotFaceFour.pdf"/>
          <p:cNvPicPr>
            <a:picLocks noChangeAspect="1"/>
          </p:cNvPicPr>
          <p:nvPr/>
        </p:nvPicPr>
        <p:blipFill>
          <a:blip r:embed="rId3">
            <a:extLst/>
          </a:blip>
          <a:srcRect l="0" t="7119" r="55160" b="0"/>
          <a:stretch>
            <a:fillRect/>
          </a:stretch>
        </p:blipFill>
        <p:spPr>
          <a:xfrm>
            <a:off x="1508071" y="8244521"/>
            <a:ext cx="2719869" cy="5633901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i-th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slave classifier</a:t>
            </a:r>
          </a:p>
        </p:txBody>
      </p:sp>
      <p:graphicFrame>
        <p:nvGraphicFramePr>
          <p:cNvPr id="594" name="2D-Säulendiagramm"/>
          <p:cNvGraphicFramePr/>
          <p:nvPr/>
        </p:nvGraphicFramePr>
        <p:xfrm>
          <a:off x="1986335" y="4436005"/>
          <a:ext cx="1763257" cy="182093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595" name="Confidences"/>
          <p:cNvSpPr txBox="1"/>
          <p:nvPr/>
        </p:nvSpPr>
        <p:spPr>
          <a:xfrm>
            <a:off x="248056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596" name="i-th master classifier"/>
          <p:cNvSpPr/>
          <p:nvPr/>
        </p:nvSpPr>
        <p:spPr>
          <a:xfrm>
            <a:off x="180323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master classifier</a:t>
            </a:r>
          </a:p>
        </p:txBody>
      </p:sp>
      <p:sp>
        <p:nvSpPr>
          <p:cNvPr id="597" name="Linie"/>
          <p:cNvSpPr/>
          <p:nvPr/>
        </p:nvSpPr>
        <p:spPr>
          <a:xfrm flipV="1">
            <a:off x="3174344" y="3373530"/>
            <a:ext cx="1" cy="75401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598" name="y=Safe / Unsafe"/>
          <p:cNvSpPr txBox="1"/>
          <p:nvPr/>
        </p:nvSpPr>
        <p:spPr>
          <a:xfrm>
            <a:off x="1587334" y="729577"/>
            <a:ext cx="3073401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 / Unsafe</a:t>
            </a:r>
          </a:p>
        </p:txBody>
      </p:sp>
      <p:sp>
        <p:nvSpPr>
          <p:cNvPr id="599" name="Linie"/>
          <p:cNvSpPr/>
          <p:nvPr/>
        </p:nvSpPr>
        <p:spPr>
          <a:xfrm flipV="1">
            <a:off x="3124034" y="1401161"/>
            <a:ext cx="1" cy="75401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600" name="Training Slaves:…"/>
          <p:cNvSpPr txBox="1"/>
          <p:nvPr/>
        </p:nvSpPr>
        <p:spPr>
          <a:xfrm>
            <a:off x="9906000" y="1778000"/>
            <a:ext cx="14051836" cy="608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Training Slaves</a:t>
            </a:r>
            <a:r>
              <a:t>:</a:t>
            </a:r>
          </a:p>
          <a:p>
            <a:pPr algn="l" defTabSz="821531"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Hyperparameter S: </a:t>
            </a:r>
            <a:br/>
            <a:r>
              <a:t>Train S pairs of master/slave classifiers at increasing snapshot lengths S</a:t>
            </a:r>
            <a:r>
              <a:rPr baseline="-5999"/>
              <a:t>i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For every S</a:t>
            </a:r>
            <a:r>
              <a:rPr baseline="-5999"/>
              <a:t>i </a:t>
            </a:r>
            <a:r>
              <a:t>=100/S% time stamps:</a:t>
            </a: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Truncate all time series after S</a:t>
            </a:r>
            <a:r>
              <a:rPr baseline="-5999"/>
              <a:t>i</a:t>
            </a: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 slave using snapshot length S</a:t>
            </a:r>
            <a:r>
              <a:rPr baseline="-5999"/>
              <a:t>i</a:t>
            </a:r>
          </a:p>
        </p:txBody>
      </p:sp>
      <p:sp>
        <p:nvSpPr>
          <p:cNvPr id="601" name="Truncated and z-normed…"/>
          <p:cNvSpPr txBox="1"/>
          <p:nvPr/>
        </p:nvSpPr>
        <p:spPr>
          <a:xfrm>
            <a:off x="5286484" y="11749161"/>
            <a:ext cx="3678047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Truncated</a:t>
            </a:r>
            <a:br/>
            <a:r>
              <a:t>and z-normed</a:t>
            </a:r>
          </a:p>
          <a:p>
            <a:pPr algn="l">
              <a:defRPr sz="3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training snapshots</a:t>
            </a:r>
          </a:p>
        </p:txBody>
      </p:sp>
      <p:sp>
        <p:nvSpPr>
          <p:cNvPr id="602" name="si"/>
          <p:cNvSpPr txBox="1"/>
          <p:nvPr/>
        </p:nvSpPr>
        <p:spPr>
          <a:xfrm>
            <a:off x="5316252" y="10017336"/>
            <a:ext cx="63215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</a:t>
            </a:r>
            <a:r>
              <a:rPr baseline="-5999"/>
              <a:t>i</a:t>
            </a:r>
          </a:p>
        </p:txBody>
      </p:sp>
      <p:sp>
        <p:nvSpPr>
          <p:cNvPr id="603" name="Linie"/>
          <p:cNvSpPr/>
          <p:nvPr/>
        </p:nvSpPr>
        <p:spPr>
          <a:xfrm flipV="1">
            <a:off x="3124034" y="7621725"/>
            <a:ext cx="1" cy="865964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  <a:headEnd type="triangle" len="sm"/>
            <a:tailEnd type="stealth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04" name="class 1"/>
          <p:cNvSpPr txBox="1"/>
          <p:nvPr/>
        </p:nvSpPr>
        <p:spPr>
          <a:xfrm>
            <a:off x="774248" y="8700823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1</a:t>
            </a:r>
          </a:p>
        </p:txBody>
      </p:sp>
      <p:sp>
        <p:nvSpPr>
          <p:cNvPr id="605" name="class 2"/>
          <p:cNvSpPr txBox="1"/>
          <p:nvPr/>
        </p:nvSpPr>
        <p:spPr>
          <a:xfrm>
            <a:off x="774248" y="9880714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2</a:t>
            </a:r>
          </a:p>
        </p:txBody>
      </p:sp>
      <p:sp>
        <p:nvSpPr>
          <p:cNvPr id="606" name="class 3"/>
          <p:cNvSpPr txBox="1"/>
          <p:nvPr/>
        </p:nvSpPr>
        <p:spPr>
          <a:xfrm>
            <a:off x="774248" y="11061540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3</a:t>
            </a:r>
          </a:p>
        </p:txBody>
      </p:sp>
      <p:sp>
        <p:nvSpPr>
          <p:cNvPr id="607" name="class 4"/>
          <p:cNvSpPr txBox="1"/>
          <p:nvPr/>
        </p:nvSpPr>
        <p:spPr>
          <a:xfrm>
            <a:off x="774248" y="12528583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4</a:t>
            </a:r>
          </a:p>
        </p:txBody>
      </p:sp>
      <p:sp>
        <p:nvSpPr>
          <p:cNvPr id="6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i-th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slave classifier</a:t>
            </a:r>
          </a:p>
        </p:txBody>
      </p:sp>
      <p:graphicFrame>
        <p:nvGraphicFramePr>
          <p:cNvPr id="613" name="2D-Säulendiagramm"/>
          <p:cNvGraphicFramePr/>
          <p:nvPr/>
        </p:nvGraphicFramePr>
        <p:xfrm>
          <a:off x="1986335" y="4436005"/>
          <a:ext cx="1763257" cy="182093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614" name="Confidences"/>
          <p:cNvSpPr txBox="1"/>
          <p:nvPr/>
        </p:nvSpPr>
        <p:spPr>
          <a:xfrm>
            <a:off x="248056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615" name="i-th master classifier"/>
          <p:cNvSpPr/>
          <p:nvPr/>
        </p:nvSpPr>
        <p:spPr>
          <a:xfrm>
            <a:off x="180323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master classifier</a:t>
            </a:r>
          </a:p>
        </p:txBody>
      </p:sp>
      <p:sp>
        <p:nvSpPr>
          <p:cNvPr id="616" name="Linie"/>
          <p:cNvSpPr/>
          <p:nvPr/>
        </p:nvSpPr>
        <p:spPr>
          <a:xfrm flipV="1">
            <a:off x="3174344" y="3373530"/>
            <a:ext cx="1" cy="75401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617" name="y=Safe / Unsafe"/>
          <p:cNvSpPr txBox="1"/>
          <p:nvPr/>
        </p:nvSpPr>
        <p:spPr>
          <a:xfrm>
            <a:off x="1587334" y="729577"/>
            <a:ext cx="3073401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 / Unsafe</a:t>
            </a:r>
          </a:p>
        </p:txBody>
      </p:sp>
      <p:sp>
        <p:nvSpPr>
          <p:cNvPr id="618" name="Linie"/>
          <p:cNvSpPr/>
          <p:nvPr/>
        </p:nvSpPr>
        <p:spPr>
          <a:xfrm flipV="1">
            <a:off x="3124034" y="1401161"/>
            <a:ext cx="1" cy="75401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619" name="Training masters:…"/>
          <p:cNvSpPr txBox="1"/>
          <p:nvPr/>
        </p:nvSpPr>
        <p:spPr>
          <a:xfrm>
            <a:off x="9906000" y="1778000"/>
            <a:ext cx="11492959" cy="740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8552" indent="-718552" algn="l" defTabSz="821531">
              <a:buSzPct val="100000"/>
              <a:buChar char="•"/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Training masters: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821531"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For each snapshot S</a:t>
            </a:r>
            <a:r>
              <a:rPr baseline="-5999"/>
              <a:t>i</a:t>
            </a:r>
            <a:r>
              <a:t>: if the slave predicts a snapshot correctly, we label it by „y=safe“, otherwise „y=unsafe“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 masters on this labelled data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To learn safe predictions, masters needs to be trained with a sufficient number of correct and false predictions</a:t>
            </a:r>
          </a:p>
        </p:txBody>
      </p:sp>
      <p:pic>
        <p:nvPicPr>
          <p:cNvPr id="620" name="earliness-plotFaceFour.pdf" descr="earliness-plotFaceFour.pdf"/>
          <p:cNvPicPr>
            <a:picLocks noChangeAspect="1"/>
          </p:cNvPicPr>
          <p:nvPr/>
        </p:nvPicPr>
        <p:blipFill>
          <a:blip r:embed="rId6">
            <a:extLst/>
          </a:blip>
          <a:srcRect l="0" t="7119" r="55160" b="0"/>
          <a:stretch>
            <a:fillRect/>
          </a:stretch>
        </p:blipFill>
        <p:spPr>
          <a:xfrm>
            <a:off x="1508071" y="8244521"/>
            <a:ext cx="2719869" cy="5633901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Truncated and z-normed…"/>
          <p:cNvSpPr txBox="1"/>
          <p:nvPr/>
        </p:nvSpPr>
        <p:spPr>
          <a:xfrm>
            <a:off x="5286484" y="11749161"/>
            <a:ext cx="3678047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Truncated</a:t>
            </a:r>
            <a:br/>
            <a:r>
              <a:t>and z-normed</a:t>
            </a:r>
          </a:p>
          <a:p>
            <a:pPr algn="l">
              <a:defRPr sz="3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training snapshots</a:t>
            </a:r>
          </a:p>
        </p:txBody>
      </p:sp>
      <p:sp>
        <p:nvSpPr>
          <p:cNvPr id="622" name="si"/>
          <p:cNvSpPr txBox="1"/>
          <p:nvPr/>
        </p:nvSpPr>
        <p:spPr>
          <a:xfrm>
            <a:off x="5316252" y="10017336"/>
            <a:ext cx="63215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</a:t>
            </a:r>
            <a:r>
              <a:rPr baseline="-5999"/>
              <a:t>i</a:t>
            </a:r>
          </a:p>
        </p:txBody>
      </p:sp>
      <p:sp>
        <p:nvSpPr>
          <p:cNvPr id="623" name="Linie"/>
          <p:cNvSpPr/>
          <p:nvPr/>
        </p:nvSpPr>
        <p:spPr>
          <a:xfrm flipV="1">
            <a:off x="3124034" y="7621725"/>
            <a:ext cx="1" cy="865964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  <a:headEnd type="triangle" len="sm"/>
            <a:tailEnd type="stealth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24" name="class 1"/>
          <p:cNvSpPr txBox="1"/>
          <p:nvPr/>
        </p:nvSpPr>
        <p:spPr>
          <a:xfrm>
            <a:off x="774248" y="8700823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1</a:t>
            </a:r>
          </a:p>
        </p:txBody>
      </p:sp>
      <p:sp>
        <p:nvSpPr>
          <p:cNvPr id="625" name="class 2"/>
          <p:cNvSpPr txBox="1"/>
          <p:nvPr/>
        </p:nvSpPr>
        <p:spPr>
          <a:xfrm>
            <a:off x="774248" y="9880714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2</a:t>
            </a:r>
          </a:p>
        </p:txBody>
      </p:sp>
      <p:sp>
        <p:nvSpPr>
          <p:cNvPr id="626" name="class 3"/>
          <p:cNvSpPr txBox="1"/>
          <p:nvPr/>
        </p:nvSpPr>
        <p:spPr>
          <a:xfrm>
            <a:off x="774248" y="11061540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3</a:t>
            </a:r>
          </a:p>
        </p:txBody>
      </p:sp>
      <p:sp>
        <p:nvSpPr>
          <p:cNvPr id="627" name="class 4"/>
          <p:cNvSpPr txBox="1"/>
          <p:nvPr/>
        </p:nvSpPr>
        <p:spPr>
          <a:xfrm>
            <a:off x="774248" y="12528583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4</a:t>
            </a:r>
          </a:p>
        </p:txBody>
      </p:sp>
      <p:sp>
        <p:nvSpPr>
          <p:cNvPr id="628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nergy Consumption Trace"/>
          <p:cNvSpPr/>
          <p:nvPr/>
        </p:nvSpPr>
        <p:spPr>
          <a:xfrm>
            <a:off x="14745920" y="12390601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Energy Consumption Trace</a:t>
            </a:r>
          </a:p>
        </p:txBody>
      </p:sp>
      <p:sp>
        <p:nvSpPr>
          <p:cNvPr id="220" name="Time series (TS) result from recording data over time…"/>
          <p:cNvSpPr txBox="1"/>
          <p:nvPr>
            <p:ph type="body" idx="1"/>
          </p:nvPr>
        </p:nvSpPr>
        <p:spPr>
          <a:xfrm>
            <a:off x="1324997" y="1476074"/>
            <a:ext cx="22334408" cy="9176775"/>
          </a:xfrm>
          <a:prstGeom prst="rect">
            <a:avLst/>
          </a:prstGeom>
        </p:spPr>
        <p:txBody>
          <a:bodyPr/>
          <a:lstStyle/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t>Time series (TS) result from recording data over time</a:t>
            </a:r>
          </a:p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t>Increasingly popular due to growing importance of automatic sensors producing an increasing flood of large, high-resolution TS</a:t>
            </a:r>
          </a:p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t>It is assumed that all data is present at the time of classification</a:t>
            </a:r>
          </a:p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t>Often classification decisions are </a:t>
            </a:r>
            <a:r>
              <a:rPr b="1">
                <a:solidFill>
                  <a:schemeClr val="accent1"/>
                </a:solidFill>
              </a:rPr>
              <a:t>time-critical </a:t>
            </a:r>
            <a:r>
              <a:t>(e.g. prevent damage, diagnosis, predictive maintenance, reduce costs)</a:t>
            </a:r>
          </a:p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rPr b="1">
                <a:solidFill>
                  <a:schemeClr val="accent1"/>
                </a:solidFill>
              </a:rPr>
              <a:t>Early classification</a:t>
            </a:r>
            <a:r>
              <a:rPr b="1"/>
              <a:t> </a:t>
            </a:r>
            <a:r>
              <a:t>uses as few measurements as possible to make a </a:t>
            </a:r>
            <a:r>
              <a:rPr b="1">
                <a:solidFill>
                  <a:schemeClr val="accent1"/>
                </a:solidFill>
              </a:rPr>
              <a:t>safe (correct!) </a:t>
            </a:r>
            <a:r>
              <a:t>prediction</a:t>
            </a:r>
          </a:p>
        </p:txBody>
      </p:sp>
      <p:grpSp>
        <p:nvGrpSpPr>
          <p:cNvPr id="225" name="Gruppieren"/>
          <p:cNvGrpSpPr/>
          <p:nvPr/>
        </p:nvGrpSpPr>
        <p:grpSpPr>
          <a:xfrm>
            <a:off x="1494416" y="10700612"/>
            <a:ext cx="21755117" cy="1642227"/>
            <a:chOff x="81242" y="0"/>
            <a:chExt cx="21755115" cy="1642226"/>
          </a:xfrm>
        </p:grpSpPr>
        <p:pic>
          <p:nvPicPr>
            <p:cNvPr id="221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89666" b="0"/>
            <a:stretch>
              <a:fillRect/>
            </a:stretch>
          </p:blipFill>
          <p:spPr>
            <a:xfrm>
              <a:off x="81242" y="0"/>
              <a:ext cx="1889840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Bild" descr="Bild"/>
            <p:cNvPicPr>
              <a:picLocks noChangeAspect="1"/>
            </p:cNvPicPr>
            <p:nvPr/>
          </p:nvPicPr>
          <p:blipFill>
            <a:blip r:embed="rId4">
              <a:alphaModFix amt="18000"/>
              <a:extLst/>
            </a:blip>
            <a:srcRect l="0" t="0" r="0" b="0"/>
            <a:stretch>
              <a:fillRect/>
            </a:stretch>
          </p:blipFill>
          <p:spPr>
            <a:xfrm>
              <a:off x="3548358" y="8445"/>
              <a:ext cx="18288001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755" t="0" r="59539" b="0"/>
            <a:stretch>
              <a:fillRect/>
            </a:stretch>
          </p:blipFill>
          <p:spPr>
            <a:xfrm flipH="1">
              <a:off x="1494963" y="20263"/>
              <a:ext cx="2140476" cy="1621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Bild" descr="Bild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78332" b="0"/>
            <a:stretch>
              <a:fillRect/>
            </a:stretch>
          </p:blipFill>
          <p:spPr>
            <a:xfrm>
              <a:off x="3574484" y="15656"/>
              <a:ext cx="3962601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6" name="Correct/Safe prediction from here on?"/>
          <p:cNvSpPr txBox="1"/>
          <p:nvPr/>
        </p:nvSpPr>
        <p:spPr>
          <a:xfrm>
            <a:off x="3391311" y="9510621"/>
            <a:ext cx="932182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/>
            </a:lvl1pPr>
          </a:lstStyle>
          <a:p>
            <a:pPr/>
            <a:r>
              <a:t>Correct/Safe prediction from here on?</a:t>
            </a:r>
          </a:p>
        </p:txBody>
      </p:sp>
      <p:sp>
        <p:nvSpPr>
          <p:cNvPr id="227" name="Text"/>
          <p:cNvSpPr txBox="1"/>
          <p:nvPr/>
        </p:nvSpPr>
        <p:spPr>
          <a:xfrm>
            <a:off x="20465057" y="12965906"/>
            <a:ext cx="29527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i-th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slave classifier</a:t>
            </a:r>
          </a:p>
        </p:txBody>
      </p:sp>
      <p:graphicFrame>
        <p:nvGraphicFramePr>
          <p:cNvPr id="633" name="2D-Säulendiagramm"/>
          <p:cNvGraphicFramePr/>
          <p:nvPr/>
        </p:nvGraphicFramePr>
        <p:xfrm>
          <a:off x="1986335" y="4436005"/>
          <a:ext cx="1763257" cy="182093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634" name="Confidences"/>
          <p:cNvSpPr txBox="1"/>
          <p:nvPr/>
        </p:nvSpPr>
        <p:spPr>
          <a:xfrm>
            <a:off x="248056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635" name="i-th master classifier"/>
          <p:cNvSpPr/>
          <p:nvPr/>
        </p:nvSpPr>
        <p:spPr>
          <a:xfrm>
            <a:off x="180323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master classifier</a:t>
            </a:r>
          </a:p>
        </p:txBody>
      </p:sp>
      <p:sp>
        <p:nvSpPr>
          <p:cNvPr id="636" name="Linie"/>
          <p:cNvSpPr/>
          <p:nvPr/>
        </p:nvSpPr>
        <p:spPr>
          <a:xfrm flipV="1">
            <a:off x="3174344" y="3373530"/>
            <a:ext cx="1" cy="75401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637" name="y=Safe / Unsafe"/>
          <p:cNvSpPr txBox="1"/>
          <p:nvPr/>
        </p:nvSpPr>
        <p:spPr>
          <a:xfrm>
            <a:off x="1587334" y="729577"/>
            <a:ext cx="3073401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 / Unsafe</a:t>
            </a:r>
          </a:p>
        </p:txBody>
      </p:sp>
      <p:sp>
        <p:nvSpPr>
          <p:cNvPr id="638" name="Linie"/>
          <p:cNvSpPr/>
          <p:nvPr/>
        </p:nvSpPr>
        <p:spPr>
          <a:xfrm flipV="1">
            <a:off x="3124034" y="1401161"/>
            <a:ext cx="1" cy="75401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639" name="Training masters:…"/>
          <p:cNvSpPr txBox="1"/>
          <p:nvPr/>
        </p:nvSpPr>
        <p:spPr>
          <a:xfrm>
            <a:off x="9906000" y="1778000"/>
            <a:ext cx="12768225" cy="5426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8552" indent="-718552" algn="l" defTabSz="821531">
              <a:buSzPct val="100000"/>
              <a:buChar char="•"/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Training masters:</a:t>
            </a:r>
          </a:p>
          <a:p>
            <a:pPr algn="l" defTabSz="821531"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Devil in Detail: </a:t>
            </a:r>
            <a:r>
              <a:rPr>
                <a:solidFill>
                  <a:srgbClr val="000000"/>
                </a:solidFill>
              </a:rPr>
              <a:t>The more accurate a slave becomes, the less false predictions we see</a:t>
            </a:r>
            <a:endParaRPr>
              <a:solidFill>
                <a:srgbClr val="000000"/>
              </a:solidFill>
            </a:endParaR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Eventually: one-class classification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821531">
              <a:defRPr b="1" sz="4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640" name="training_pb_classifier2.pdf" descr="training_pb_classifier2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73651" y="6933149"/>
            <a:ext cx="10341851" cy="5195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earliness-plotFaceFour.pdf" descr="earliness-plotFaceFour.pdf"/>
          <p:cNvPicPr>
            <a:picLocks noChangeAspect="1"/>
          </p:cNvPicPr>
          <p:nvPr/>
        </p:nvPicPr>
        <p:blipFill>
          <a:blip r:embed="rId7">
            <a:extLst/>
          </a:blip>
          <a:srcRect l="0" t="7119" r="55160" b="0"/>
          <a:stretch>
            <a:fillRect/>
          </a:stretch>
        </p:blipFill>
        <p:spPr>
          <a:xfrm>
            <a:off x="1508071" y="8244521"/>
            <a:ext cx="2719869" cy="56339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Truncated and z-normed…"/>
          <p:cNvSpPr txBox="1"/>
          <p:nvPr/>
        </p:nvSpPr>
        <p:spPr>
          <a:xfrm>
            <a:off x="5286484" y="11749161"/>
            <a:ext cx="3678047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Truncated</a:t>
            </a:r>
            <a:br/>
            <a:r>
              <a:t>and z-normed</a:t>
            </a:r>
          </a:p>
          <a:p>
            <a:pPr algn="l">
              <a:defRPr sz="3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training snapshots</a:t>
            </a:r>
          </a:p>
        </p:txBody>
      </p:sp>
      <p:sp>
        <p:nvSpPr>
          <p:cNvPr id="643" name="si"/>
          <p:cNvSpPr txBox="1"/>
          <p:nvPr/>
        </p:nvSpPr>
        <p:spPr>
          <a:xfrm>
            <a:off x="5316252" y="10017336"/>
            <a:ext cx="63215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</a:t>
            </a:r>
            <a:r>
              <a:rPr baseline="-5999"/>
              <a:t>i</a:t>
            </a:r>
          </a:p>
        </p:txBody>
      </p:sp>
      <p:sp>
        <p:nvSpPr>
          <p:cNvPr id="644" name="Linie"/>
          <p:cNvSpPr/>
          <p:nvPr/>
        </p:nvSpPr>
        <p:spPr>
          <a:xfrm flipV="1">
            <a:off x="3124034" y="7621725"/>
            <a:ext cx="1" cy="865964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  <a:headEnd type="triangle" len="sm"/>
            <a:tailEnd type="stealth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45" name="class 1"/>
          <p:cNvSpPr txBox="1"/>
          <p:nvPr/>
        </p:nvSpPr>
        <p:spPr>
          <a:xfrm>
            <a:off x="774248" y="8700823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1</a:t>
            </a:r>
          </a:p>
        </p:txBody>
      </p:sp>
      <p:sp>
        <p:nvSpPr>
          <p:cNvPr id="646" name="class 2"/>
          <p:cNvSpPr txBox="1"/>
          <p:nvPr/>
        </p:nvSpPr>
        <p:spPr>
          <a:xfrm>
            <a:off x="774248" y="9880714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2</a:t>
            </a:r>
          </a:p>
        </p:txBody>
      </p:sp>
      <p:sp>
        <p:nvSpPr>
          <p:cNvPr id="647" name="class 3"/>
          <p:cNvSpPr txBox="1"/>
          <p:nvPr/>
        </p:nvSpPr>
        <p:spPr>
          <a:xfrm>
            <a:off x="774248" y="11061540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3</a:t>
            </a:r>
          </a:p>
        </p:txBody>
      </p:sp>
      <p:sp>
        <p:nvSpPr>
          <p:cNvPr id="648" name="class 4"/>
          <p:cNvSpPr txBox="1"/>
          <p:nvPr/>
        </p:nvSpPr>
        <p:spPr>
          <a:xfrm>
            <a:off x="774248" y="12528583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4</a:t>
            </a:r>
          </a:p>
        </p:txBody>
      </p:sp>
      <p:sp>
        <p:nvSpPr>
          <p:cNvPr id="649" name="i-th Snapshot"/>
          <p:cNvSpPr txBox="1"/>
          <p:nvPr/>
        </p:nvSpPr>
        <p:spPr>
          <a:xfrm>
            <a:off x="14839342" y="11463368"/>
            <a:ext cx="3285655" cy="854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i-th Snapshot</a:t>
            </a:r>
          </a:p>
        </p:txBody>
      </p:sp>
      <p:sp>
        <p:nvSpPr>
          <p:cNvPr id="650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i-th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slave classifier</a:t>
            </a:r>
          </a:p>
        </p:txBody>
      </p:sp>
      <p:graphicFrame>
        <p:nvGraphicFramePr>
          <p:cNvPr id="655" name="2D-Säulendiagramm"/>
          <p:cNvGraphicFramePr/>
          <p:nvPr/>
        </p:nvGraphicFramePr>
        <p:xfrm>
          <a:off x="1986335" y="4436005"/>
          <a:ext cx="1763257" cy="182093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sp>
        <p:nvSpPr>
          <p:cNvPr id="656" name="Confidences"/>
          <p:cNvSpPr txBox="1"/>
          <p:nvPr/>
        </p:nvSpPr>
        <p:spPr>
          <a:xfrm>
            <a:off x="248056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657" name="i-th master classifier"/>
          <p:cNvSpPr/>
          <p:nvPr/>
        </p:nvSpPr>
        <p:spPr>
          <a:xfrm>
            <a:off x="180323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i-th master classifier</a:t>
            </a:r>
          </a:p>
        </p:txBody>
      </p:sp>
      <p:sp>
        <p:nvSpPr>
          <p:cNvPr id="658" name="Linie"/>
          <p:cNvSpPr/>
          <p:nvPr/>
        </p:nvSpPr>
        <p:spPr>
          <a:xfrm flipV="1">
            <a:off x="3174344" y="3373530"/>
            <a:ext cx="1" cy="75401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659" name="y=Safe / Unsafe"/>
          <p:cNvSpPr txBox="1"/>
          <p:nvPr/>
        </p:nvSpPr>
        <p:spPr>
          <a:xfrm>
            <a:off x="1587334" y="729577"/>
            <a:ext cx="3073401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 / Unsafe</a:t>
            </a:r>
          </a:p>
        </p:txBody>
      </p:sp>
      <p:sp>
        <p:nvSpPr>
          <p:cNvPr id="660" name="Linie"/>
          <p:cNvSpPr/>
          <p:nvPr/>
        </p:nvSpPr>
        <p:spPr>
          <a:xfrm flipV="1">
            <a:off x="3124034" y="1401161"/>
            <a:ext cx="1" cy="75401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661" name="Training masters:…"/>
          <p:cNvSpPr txBox="1"/>
          <p:nvPr/>
        </p:nvSpPr>
        <p:spPr>
          <a:xfrm>
            <a:off x="9900986" y="1778000"/>
            <a:ext cx="12757288" cy="6746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718552" indent="-718552" algn="l" defTabSz="821531">
              <a:buSzPct val="100000"/>
              <a:buChar char="•"/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Training masters: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Devil in Detail</a:t>
            </a:r>
            <a:r>
              <a:t>: The more accurate a slave becomes, the less false predictions we see</a:t>
            </a:r>
          </a:p>
          <a:p>
            <a:pPr algn="l" defTabSz="821531"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marL="718552" indent="-718552" algn="l" defTabSz="821531">
              <a:buSzPct val="100000"/>
              <a:buChar char="•"/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Solution: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algn="l" defTabSz="821531">
              <a:defRPr sz="4300">
                <a:solidFill>
                  <a:schemeClr val="accent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Slave: Time Series Classifier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Master: </a:t>
            </a:r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One-Class Classifier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62" name="earliness-plotFaceFour.pdf" descr="earliness-plotFaceFour.pdf"/>
          <p:cNvPicPr>
            <a:picLocks noChangeAspect="1"/>
          </p:cNvPicPr>
          <p:nvPr/>
        </p:nvPicPr>
        <p:blipFill>
          <a:blip r:embed="rId6">
            <a:extLst/>
          </a:blip>
          <a:srcRect l="0" t="7119" r="55160" b="0"/>
          <a:stretch>
            <a:fillRect/>
          </a:stretch>
        </p:blipFill>
        <p:spPr>
          <a:xfrm>
            <a:off x="1508071" y="8244521"/>
            <a:ext cx="2719869" cy="5633901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Truncated and z-normed…"/>
          <p:cNvSpPr txBox="1"/>
          <p:nvPr/>
        </p:nvSpPr>
        <p:spPr>
          <a:xfrm>
            <a:off x="5286484" y="11749161"/>
            <a:ext cx="3678047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Truncated</a:t>
            </a:r>
            <a:br/>
            <a:r>
              <a:t>and z-normed</a:t>
            </a:r>
          </a:p>
          <a:p>
            <a:pPr algn="l">
              <a:defRPr sz="31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training snapshots</a:t>
            </a:r>
          </a:p>
        </p:txBody>
      </p:sp>
      <p:sp>
        <p:nvSpPr>
          <p:cNvPr id="664" name="si"/>
          <p:cNvSpPr txBox="1"/>
          <p:nvPr/>
        </p:nvSpPr>
        <p:spPr>
          <a:xfrm>
            <a:off x="5316252" y="10017336"/>
            <a:ext cx="63215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5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</a:t>
            </a:r>
            <a:r>
              <a:rPr baseline="-5999"/>
              <a:t>i</a:t>
            </a:r>
          </a:p>
        </p:txBody>
      </p:sp>
      <p:sp>
        <p:nvSpPr>
          <p:cNvPr id="665" name="Linie"/>
          <p:cNvSpPr/>
          <p:nvPr/>
        </p:nvSpPr>
        <p:spPr>
          <a:xfrm flipV="1">
            <a:off x="3124034" y="7621725"/>
            <a:ext cx="1" cy="865964"/>
          </a:xfrm>
          <a:prstGeom prst="line">
            <a:avLst/>
          </a:prstGeom>
          <a:ln w="50800">
            <a:solidFill>
              <a:srgbClr val="000000"/>
            </a:solidFill>
            <a:prstDash val="sysDot"/>
            <a:miter lim="400000"/>
            <a:headEnd type="triangle" len="sm"/>
            <a:tailEnd type="stealth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66" name="class 1"/>
          <p:cNvSpPr txBox="1"/>
          <p:nvPr/>
        </p:nvSpPr>
        <p:spPr>
          <a:xfrm>
            <a:off x="774248" y="8700823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1</a:t>
            </a:r>
          </a:p>
        </p:txBody>
      </p:sp>
      <p:sp>
        <p:nvSpPr>
          <p:cNvPr id="667" name="class 2"/>
          <p:cNvSpPr txBox="1"/>
          <p:nvPr/>
        </p:nvSpPr>
        <p:spPr>
          <a:xfrm>
            <a:off x="774248" y="9880714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2</a:t>
            </a:r>
          </a:p>
        </p:txBody>
      </p:sp>
      <p:sp>
        <p:nvSpPr>
          <p:cNvPr id="668" name="class 3"/>
          <p:cNvSpPr txBox="1"/>
          <p:nvPr/>
        </p:nvSpPr>
        <p:spPr>
          <a:xfrm>
            <a:off x="774248" y="11061540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3</a:t>
            </a:r>
          </a:p>
        </p:txBody>
      </p:sp>
      <p:sp>
        <p:nvSpPr>
          <p:cNvPr id="669" name="class 4"/>
          <p:cNvSpPr txBox="1"/>
          <p:nvPr/>
        </p:nvSpPr>
        <p:spPr>
          <a:xfrm>
            <a:off x="774248" y="12528583"/>
            <a:ext cx="87700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class 4</a:t>
            </a:r>
          </a:p>
        </p:txBody>
      </p:sp>
      <p:sp>
        <p:nvSpPr>
          <p:cNvPr id="670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ruppieren"/>
          <p:cNvGrpSpPr/>
          <p:nvPr/>
        </p:nvGrpSpPr>
        <p:grpSpPr>
          <a:xfrm>
            <a:off x="1470487" y="11059552"/>
            <a:ext cx="21755116" cy="1642228"/>
            <a:chOff x="81242" y="0"/>
            <a:chExt cx="21755116" cy="1642226"/>
          </a:xfrm>
        </p:grpSpPr>
        <p:pic>
          <p:nvPicPr>
            <p:cNvPr id="674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89666" b="0"/>
            <a:stretch>
              <a:fillRect/>
            </a:stretch>
          </p:blipFill>
          <p:spPr>
            <a:xfrm>
              <a:off x="81242" y="0"/>
              <a:ext cx="1889840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5" name="Bild" descr="Bild"/>
            <p:cNvPicPr>
              <a:picLocks noChangeAspect="1"/>
            </p:cNvPicPr>
            <p:nvPr/>
          </p:nvPicPr>
          <p:blipFill>
            <a:blip r:embed="rId4">
              <a:alphaModFix amt="18000"/>
              <a:extLst/>
            </a:blip>
            <a:srcRect l="0" t="0" r="0" b="0"/>
            <a:stretch>
              <a:fillRect/>
            </a:stretch>
          </p:blipFill>
          <p:spPr>
            <a:xfrm>
              <a:off x="3548358" y="8445"/>
              <a:ext cx="18288001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6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755" t="0" r="59539" b="0"/>
            <a:stretch>
              <a:fillRect/>
            </a:stretch>
          </p:blipFill>
          <p:spPr>
            <a:xfrm flipH="1">
              <a:off x="1494963" y="20263"/>
              <a:ext cx="2140476" cy="1621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7" name="Bild" descr="Bild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78332" b="0"/>
            <a:stretch>
              <a:fillRect/>
            </a:stretch>
          </p:blipFill>
          <p:spPr>
            <a:xfrm>
              <a:off x="3574484" y="15656"/>
              <a:ext cx="3962601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9" name="Big Picture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Big Picture</a:t>
            </a:r>
          </a:p>
        </p:txBody>
      </p:sp>
      <p:sp>
        <p:nvSpPr>
          <p:cNvPr id="680" name="Two-Tier Architecture:…"/>
          <p:cNvSpPr txBox="1"/>
          <p:nvPr/>
        </p:nvSpPr>
        <p:spPr>
          <a:xfrm>
            <a:off x="903691" y="2642216"/>
            <a:ext cx="21333505" cy="608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Two-Tier Architecture:</a:t>
            </a: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 Slaves: Time Series Classifier</a:t>
            </a: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 Masters: One-Class Classifier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Hyperparameters: S and v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Training: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t> pairs of slaves/masters trained at increasing snapshot lengths</a:t>
            </a: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Prediction: </a:t>
            </a:r>
          </a:p>
          <a:p>
            <a:pPr lvl="3" marL="262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Slave: one classification after every snapshot length</a:t>
            </a:r>
          </a:p>
          <a:p>
            <a:pPr lvl="3" marL="262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Master: a prediction is safe after seeing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v</a:t>
            </a:r>
            <a:r>
              <a:t> equal-class safe slave predictions</a:t>
            </a:r>
          </a:p>
        </p:txBody>
      </p:sp>
      <p:sp>
        <p:nvSpPr>
          <p:cNvPr id="6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89666" b="0"/>
          <a:stretch>
            <a:fillRect/>
          </a:stretch>
        </p:blipFill>
        <p:spPr>
          <a:xfrm>
            <a:off x="1494416" y="10437389"/>
            <a:ext cx="1889841" cy="162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961532" y="10445834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28755" t="0" r="59539" b="0"/>
          <a:stretch>
            <a:fillRect/>
          </a:stretch>
        </p:blipFill>
        <p:spPr>
          <a:xfrm flipH="1">
            <a:off x="2908137" y="10457653"/>
            <a:ext cx="2140477" cy="162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78332" b="0"/>
          <a:stretch>
            <a:fillRect/>
          </a:stretch>
        </p:blipFill>
        <p:spPr>
          <a:xfrm>
            <a:off x="4987659" y="10453045"/>
            <a:ext cx="3962600" cy="1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Experiment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Experiments</a:t>
            </a:r>
          </a:p>
        </p:txBody>
      </p:sp>
      <p:sp>
        <p:nvSpPr>
          <p:cNvPr id="690" name="TEASER was evaluated on 45 UCR datasets (results published for 85 datasets)…"/>
          <p:cNvSpPr txBox="1"/>
          <p:nvPr/>
        </p:nvSpPr>
        <p:spPr>
          <a:xfrm>
            <a:off x="827186" y="2972424"/>
            <a:ext cx="21021631" cy="542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TEASER was evaluated on 45 UCR datasets (results published for 85 datasets)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Two metrics: accuracy and earliness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State-of-the-art competitors:</a:t>
            </a: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ECTS</a:t>
            </a: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ECDIRE</a:t>
            </a: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EDSC</a:t>
            </a:r>
          </a:p>
          <a:p>
            <a:pPr lvl="2" marL="1988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RelClass</a:t>
            </a:r>
          </a:p>
        </p:txBody>
      </p:sp>
      <p:sp>
        <p:nvSpPr>
          <p:cNvPr id="6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96" name="critical_difference_f1_slaves-crop.pdf" descr="critical_difference_f1_slaves-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97841" y="2728436"/>
            <a:ext cx="14973546" cy="5717173"/>
          </a:xfrm>
          <a:prstGeom prst="rect">
            <a:avLst/>
          </a:prstGeom>
          <a:ln w="12700">
            <a:miter lim="400000"/>
          </a:ln>
        </p:spPr>
      </p:pic>
      <p:sp>
        <p:nvSpPr>
          <p:cNvPr id="697" name="We performed a series of tests with different slave (time series) and master (one-class) classifiers…"/>
          <p:cNvSpPr txBox="1"/>
          <p:nvPr/>
        </p:nvSpPr>
        <p:spPr>
          <a:xfrm>
            <a:off x="1903114" y="10529560"/>
            <a:ext cx="18431660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35000" indent="-635000" algn="l">
              <a:buSzPct val="100000"/>
              <a:buChar char="•"/>
            </a:pPr>
            <a:r>
              <a:t>We performed a series of tests with different slave (time series) and master (one-class) classifiers</a:t>
            </a:r>
          </a:p>
          <a:p>
            <a:pPr marL="635000" indent="-635000" algn="l">
              <a:buSzPct val="100000"/>
              <a:buChar char="•"/>
            </a:pPr>
            <a:r>
              <a:t>WEASEL as slave and one-class SVM as master performed best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02" name="critical_difference_acc-crop.pdf" descr="critical_difference_acc-cro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6730" y="4528396"/>
            <a:ext cx="9818714" cy="3121381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Accuracy"/>
          <p:cNvSpPr txBox="1"/>
          <p:nvPr/>
        </p:nvSpPr>
        <p:spPr>
          <a:xfrm>
            <a:off x="5682475" y="8628883"/>
            <a:ext cx="2376427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Accuracy</a:t>
            </a:r>
          </a:p>
        </p:txBody>
      </p:sp>
      <p:sp>
        <p:nvSpPr>
          <p:cNvPr id="704" name="Earliness"/>
          <p:cNvSpPr txBox="1"/>
          <p:nvPr/>
        </p:nvSpPr>
        <p:spPr>
          <a:xfrm>
            <a:off x="17102199" y="8678309"/>
            <a:ext cx="2287353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Earliness</a:t>
            </a:r>
          </a:p>
        </p:txBody>
      </p:sp>
      <p:pic>
        <p:nvPicPr>
          <p:cNvPr id="705" name="critical_difference_early-crop.pdf" descr="critical_difference_early-crop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64023" y="4528396"/>
            <a:ext cx="9139178" cy="3121381"/>
          </a:xfrm>
          <a:prstGeom prst="rect">
            <a:avLst/>
          </a:prstGeom>
          <a:ln w="12700">
            <a:miter lim="400000"/>
          </a:ln>
        </p:spPr>
      </p:pic>
      <p:sp>
        <p:nvSpPr>
          <p:cNvPr id="706" name="TEASER requires 2-3 times less data to make equally accurate predictions…"/>
          <p:cNvSpPr txBox="1"/>
          <p:nvPr/>
        </p:nvSpPr>
        <p:spPr>
          <a:xfrm>
            <a:off x="2671732" y="10956948"/>
            <a:ext cx="18083362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35000" indent="-635000">
              <a:buSzPct val="100000"/>
              <a:buChar char="•"/>
            </a:pPr>
            <a:r>
              <a:t>TEASER requires 2-3 times less data to make equally accurate predictions</a:t>
            </a:r>
          </a:p>
          <a:p>
            <a:pPr marL="635000" indent="-635000" algn="l">
              <a:buSzPct val="100000"/>
              <a:buChar char="•"/>
            </a:pPr>
            <a:r>
              <a:t>On average only the first 23% of time series data required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1" name="TEASER requires 2-3 times less data to make equally accurate predictions…"/>
          <p:cNvSpPr txBox="1"/>
          <p:nvPr/>
        </p:nvSpPr>
        <p:spPr>
          <a:xfrm>
            <a:off x="3150319" y="11603040"/>
            <a:ext cx="18083362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635000" indent="-635000" algn="l">
              <a:buSzPct val="100000"/>
              <a:buChar char="•"/>
            </a:pPr>
            <a:r>
              <a:t>TEASER requires 2-3 times less data to make equally accurate predictions</a:t>
            </a:r>
          </a:p>
          <a:p>
            <a:pPr marL="635000" indent="-635000" algn="l">
              <a:buSzPct val="100000"/>
              <a:buChar char="•"/>
            </a:pPr>
            <a:r>
              <a:t>On average only first 23% of time series data required</a:t>
            </a:r>
          </a:p>
        </p:txBody>
      </p:sp>
      <p:pic>
        <p:nvPicPr>
          <p:cNvPr id="712" name="forced_predictions2.pdf" descr="forced_predictions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6037" y="1754896"/>
            <a:ext cx="16089763" cy="9715544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Linie"/>
          <p:cNvSpPr/>
          <p:nvPr/>
        </p:nvSpPr>
        <p:spPr>
          <a:xfrm>
            <a:off x="9437570" y="4106935"/>
            <a:ext cx="4886697" cy="1"/>
          </a:xfrm>
          <a:prstGeom prst="line">
            <a:avLst/>
          </a:prstGeom>
          <a:ln w="635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714" name="2-3 - times earlier…"/>
          <p:cNvSpPr txBox="1"/>
          <p:nvPr/>
        </p:nvSpPr>
        <p:spPr>
          <a:xfrm>
            <a:off x="9256584" y="3997996"/>
            <a:ext cx="4865800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>
                <a:solidFill>
                  <a:schemeClr val="accent1"/>
                </a:solidFill>
              </a:defRPr>
            </a:pPr>
            <a:r>
              <a:t>2-3 - times earlier 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with same accuracy</a:t>
            </a:r>
          </a:p>
        </p:txBody>
      </p:sp>
      <p:sp>
        <p:nvSpPr>
          <p:cNvPr id="715" name="Linie"/>
          <p:cNvSpPr/>
          <p:nvPr/>
        </p:nvSpPr>
        <p:spPr>
          <a:xfrm>
            <a:off x="8033946" y="5597908"/>
            <a:ext cx="6098886" cy="1"/>
          </a:xfrm>
          <a:prstGeom prst="line">
            <a:avLst/>
          </a:prstGeom>
          <a:ln w="635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ome More Use-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More Use-Cases</a:t>
            </a:r>
          </a:p>
        </p:txBody>
      </p:sp>
      <p:sp>
        <p:nvSpPr>
          <p:cNvPr id="720" name="Foliennummer"/>
          <p:cNvSpPr txBox="1"/>
          <p:nvPr>
            <p:ph type="sldNum" sz="quarter" idx="2"/>
          </p:nvPr>
        </p:nvSpPr>
        <p:spPr>
          <a:xfrm>
            <a:off x="20441728" y="12965906"/>
            <a:ext cx="341934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21" name="earliness-plotacsf1-crop.pdf" descr="earliness-plotacsf1-crop.pdf"/>
          <p:cNvPicPr>
            <a:picLocks noChangeAspect="1"/>
          </p:cNvPicPr>
          <p:nvPr/>
        </p:nvPicPr>
        <p:blipFill>
          <a:blip r:embed="rId3">
            <a:extLst/>
          </a:blip>
          <a:srcRect l="0" t="2985" r="0" b="0"/>
          <a:stretch>
            <a:fillRect/>
          </a:stretch>
        </p:blipFill>
        <p:spPr>
          <a:xfrm>
            <a:off x="747330" y="3142345"/>
            <a:ext cx="6371891" cy="6509731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Energy consumption"/>
          <p:cNvSpPr txBox="1"/>
          <p:nvPr/>
        </p:nvSpPr>
        <p:spPr>
          <a:xfrm>
            <a:off x="772316" y="11264689"/>
            <a:ext cx="508379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Energy consumption</a:t>
            </a:r>
          </a:p>
        </p:txBody>
      </p:sp>
      <p:sp>
        <p:nvSpPr>
          <p:cNvPr id="723" name="Walking Motions"/>
          <p:cNvSpPr txBox="1"/>
          <p:nvPr/>
        </p:nvSpPr>
        <p:spPr>
          <a:xfrm>
            <a:off x="9282324" y="11264689"/>
            <a:ext cx="4206863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Walking Motions</a:t>
            </a:r>
          </a:p>
        </p:txBody>
      </p:sp>
      <p:pic>
        <p:nvPicPr>
          <p:cNvPr id="724" name="earliness-plotGun_Point.pdf" descr="earliness-plotGun_Point.pdf"/>
          <p:cNvPicPr>
            <a:picLocks noChangeAspect="1"/>
          </p:cNvPicPr>
          <p:nvPr/>
        </p:nvPicPr>
        <p:blipFill>
          <a:blip r:embed="rId4">
            <a:extLst/>
          </a:blip>
          <a:srcRect l="0" t="4083" r="0" b="0"/>
          <a:stretch>
            <a:fillRect/>
          </a:stretch>
        </p:blipFill>
        <p:spPr>
          <a:xfrm>
            <a:off x="16202034" y="2907194"/>
            <a:ext cx="7382625" cy="7081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earliness-plottoe_segmentation1-crop.pdf" descr="earliness-plottoe_segmentation1-crop.pdf"/>
          <p:cNvPicPr>
            <a:picLocks noChangeAspect="1"/>
          </p:cNvPicPr>
          <p:nvPr/>
        </p:nvPicPr>
        <p:blipFill>
          <a:blip r:embed="rId5">
            <a:extLst/>
          </a:blip>
          <a:srcRect l="0" t="3350" r="0" b="0"/>
          <a:stretch>
            <a:fillRect/>
          </a:stretch>
        </p:blipFill>
        <p:spPr>
          <a:xfrm>
            <a:off x="8441549" y="2853073"/>
            <a:ext cx="7038395" cy="7135293"/>
          </a:xfrm>
          <a:prstGeom prst="rect">
            <a:avLst/>
          </a:prstGeom>
          <a:ln w="12700">
            <a:miter lim="400000"/>
          </a:ln>
        </p:spPr>
      </p:pic>
      <p:sp>
        <p:nvSpPr>
          <p:cNvPr id="726" name="Gun-Point"/>
          <p:cNvSpPr txBox="1"/>
          <p:nvPr/>
        </p:nvSpPr>
        <p:spPr>
          <a:xfrm>
            <a:off x="18580639" y="11264689"/>
            <a:ext cx="262541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Gun-Point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Foliennumm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1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19" sz="6000"/>
            </a:lvl1pPr>
          </a:lstStyle>
          <a:p>
            <a:pPr/>
            <a:r>
              <a:t>Summary</a:t>
            </a:r>
          </a:p>
        </p:txBody>
      </p:sp>
      <p:sp>
        <p:nvSpPr>
          <p:cNvPr id="732" name="TEASER is a novel two-tier architecture for early classification of time series…"/>
          <p:cNvSpPr txBox="1"/>
          <p:nvPr/>
        </p:nvSpPr>
        <p:spPr>
          <a:xfrm>
            <a:off x="851116" y="3484562"/>
            <a:ext cx="21021631" cy="674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TEASER is a novel two-tier architecture for early classification of time series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safety of a predictions is treated as a one-class classification problem</a:t>
            </a:r>
          </a:p>
          <a:p>
            <a:pPr algn="l" defTabSz="821531"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Slave classifiers periodically make predictions and give class confidences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Master classifiers continuously analyze the output of probabilistic slaves</a:t>
            </a: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 lvl="1" marL="1353552" indent="-718552" algn="l" defTabSz="821531">
              <a:buSzPct val="100000"/>
              <a:buChar char="•"/>
              <a:defRPr sz="4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TEASER outperforms all other methods by a large margin in terms of earliness on a competitive accuracy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nergy Consumption Trace"/>
          <p:cNvSpPr/>
          <p:nvPr/>
        </p:nvSpPr>
        <p:spPr>
          <a:xfrm>
            <a:off x="14721991" y="11409498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Energy Consumption Trace</a:t>
            </a:r>
          </a:p>
        </p:txBody>
      </p:sp>
      <p:pic>
        <p:nvPicPr>
          <p:cNvPr id="232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89666" b="0"/>
          <a:stretch>
            <a:fillRect/>
          </a:stretch>
        </p:blipFill>
        <p:spPr>
          <a:xfrm>
            <a:off x="1408870" y="9387142"/>
            <a:ext cx="1889840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395587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28755" t="0" r="59539" b="0"/>
          <a:stretch>
            <a:fillRect/>
          </a:stretch>
        </p:blipFill>
        <p:spPr>
          <a:xfrm flipH="1">
            <a:off x="2822591" y="9407406"/>
            <a:ext cx="2140477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1st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slave classifier</a:t>
            </a:r>
          </a:p>
        </p:txBody>
      </p:sp>
      <p:sp>
        <p:nvSpPr>
          <p:cNvPr id="236" name="Linie"/>
          <p:cNvSpPr/>
          <p:nvPr/>
        </p:nvSpPr>
        <p:spPr>
          <a:xfrm flipV="1">
            <a:off x="319949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37" name="Abgerundetes Rechteck"/>
          <p:cNvSpPr/>
          <p:nvPr/>
        </p:nvSpPr>
        <p:spPr>
          <a:xfrm>
            <a:off x="1287052" y="9309203"/>
            <a:ext cx="1104843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238" name="2D-Säulendiagramm"/>
          <p:cNvGraphicFramePr/>
          <p:nvPr/>
        </p:nvGraphicFramePr>
        <p:xfrm>
          <a:off x="2557806" y="4292668"/>
          <a:ext cx="128338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239" name="Confidences"/>
          <p:cNvSpPr txBox="1"/>
          <p:nvPr/>
        </p:nvSpPr>
        <p:spPr>
          <a:xfrm>
            <a:off x="2480560" y="3587043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240" name="Snapshot 3"/>
          <p:cNvSpPr txBox="1"/>
          <p:nvPr/>
        </p:nvSpPr>
        <p:spPr>
          <a:xfrm>
            <a:off x="9879048" y="11631929"/>
            <a:ext cx="2182318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3</a:t>
            </a:r>
          </a:p>
        </p:txBody>
      </p:sp>
      <p:pic>
        <p:nvPicPr>
          <p:cNvPr id="241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408936"/>
            <a:ext cx="18288001" cy="1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2nd slave classifier"/>
          <p:cNvSpPr/>
          <p:nvPr/>
        </p:nvSpPr>
        <p:spPr>
          <a:xfrm>
            <a:off x="5842990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slave classifier</a:t>
            </a:r>
          </a:p>
        </p:txBody>
      </p:sp>
      <p:sp>
        <p:nvSpPr>
          <p:cNvPr id="243" name="Linie"/>
          <p:cNvSpPr/>
          <p:nvPr/>
        </p:nvSpPr>
        <p:spPr>
          <a:xfrm flipV="1">
            <a:off x="7239254" y="7804370"/>
            <a:ext cx="1" cy="1393747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44" name="Confidences"/>
          <p:cNvSpPr txBox="1"/>
          <p:nvPr/>
        </p:nvSpPr>
        <p:spPr>
          <a:xfrm>
            <a:off x="6520315" y="3587043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pic>
        <p:nvPicPr>
          <p:cNvPr id="245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59629" b="0"/>
          <a:stretch>
            <a:fillRect/>
          </a:stretch>
        </p:blipFill>
        <p:spPr>
          <a:xfrm>
            <a:off x="4902112" y="9407406"/>
            <a:ext cx="7382989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prediction: y=Receiver"/>
          <p:cNvSpPr txBox="1"/>
          <p:nvPr/>
        </p:nvSpPr>
        <p:spPr>
          <a:xfrm>
            <a:off x="10197076" y="1019933"/>
            <a:ext cx="2448459" cy="118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prediction:</a:t>
            </a:r>
            <a:br/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y=Receiver</a:t>
            </a:r>
          </a:p>
        </p:txBody>
      </p:sp>
      <p:graphicFrame>
        <p:nvGraphicFramePr>
          <p:cNvPr id="247" name="2D-Säulendiagramm"/>
          <p:cNvGraphicFramePr/>
          <p:nvPr/>
        </p:nvGraphicFramePr>
        <p:xfrm>
          <a:off x="9800170" y="3217338"/>
          <a:ext cx="2340075" cy="291537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8"/>
          </a:graphicData>
        </a:graphic>
      </p:graphicFrame>
      <p:sp>
        <p:nvSpPr>
          <p:cNvPr id="248" name="Confidences"/>
          <p:cNvSpPr txBox="1"/>
          <p:nvPr/>
        </p:nvSpPr>
        <p:spPr>
          <a:xfrm>
            <a:off x="10702366" y="2889818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graphicFrame>
        <p:nvGraphicFramePr>
          <p:cNvPr id="249" name="2D-Säulendiagramm"/>
          <p:cNvGraphicFramePr/>
          <p:nvPr/>
        </p:nvGraphicFramePr>
        <p:xfrm>
          <a:off x="6496941" y="4292668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9"/>
          </a:graphicData>
        </a:graphic>
      </p:graphicFrame>
      <p:sp>
        <p:nvSpPr>
          <p:cNvPr id="250" name="3rd slave classifier"/>
          <p:cNvSpPr/>
          <p:nvPr/>
        </p:nvSpPr>
        <p:spPr>
          <a:xfrm>
            <a:off x="988274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slave classifier</a:t>
            </a:r>
          </a:p>
        </p:txBody>
      </p:sp>
      <p:sp>
        <p:nvSpPr>
          <p:cNvPr id="251" name="Linie"/>
          <p:cNvSpPr/>
          <p:nvPr/>
        </p:nvSpPr>
        <p:spPr>
          <a:xfrm flipV="1">
            <a:off x="11279009" y="7804370"/>
            <a:ext cx="1" cy="1393747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52" name="Slave classifiers make predictions on snapshots and produce confidences…"/>
          <p:cNvSpPr txBox="1"/>
          <p:nvPr/>
        </p:nvSpPr>
        <p:spPr>
          <a:xfrm>
            <a:off x="14340281" y="2594583"/>
            <a:ext cx="9480193" cy="298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buClr>
                <a:srgbClr val="324863"/>
              </a:buClr>
              <a:defRPr>
                <a:solidFill>
                  <a:srgbClr val="000000"/>
                </a:solidFill>
              </a:defRPr>
            </a:pPr>
            <a:r>
              <a:t>Slave classifiers make predictions on snapshots and produce confidences</a:t>
            </a:r>
          </a:p>
          <a:p>
            <a:pPr algn="l">
              <a:buClr>
                <a:srgbClr val="324863"/>
              </a:buClr>
              <a:defRPr>
                <a:solidFill>
                  <a:srgbClr val="000000"/>
                </a:solidFill>
              </a:defRPr>
            </a:pPr>
          </a:p>
          <a:p>
            <a:pPr algn="l">
              <a:defRPr b="1"/>
            </a:pPr>
            <a:r>
              <a:t>When are these safe?</a:t>
            </a:r>
          </a:p>
        </p:txBody>
      </p:sp>
      <p:sp>
        <p:nvSpPr>
          <p:cNvPr id="253" name="prediction: y=Receiver"/>
          <p:cNvSpPr txBox="1"/>
          <p:nvPr/>
        </p:nvSpPr>
        <p:spPr>
          <a:xfrm>
            <a:off x="6015025" y="1019933"/>
            <a:ext cx="2448459" cy="118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prediction:</a:t>
            </a:r>
            <a:br/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y=Receiver</a:t>
            </a:r>
          </a:p>
        </p:txBody>
      </p:sp>
      <p:sp>
        <p:nvSpPr>
          <p:cNvPr id="254" name="prediction: y=Microwave"/>
          <p:cNvSpPr txBox="1"/>
          <p:nvPr/>
        </p:nvSpPr>
        <p:spPr>
          <a:xfrm>
            <a:off x="1977360" y="1019933"/>
            <a:ext cx="2855802" cy="118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prediction:</a:t>
            </a:r>
            <a:br/>
            <a:r>
              <a:rPr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y=Microwave</a:t>
            </a:r>
          </a:p>
        </p:txBody>
      </p:sp>
      <p:sp>
        <p:nvSpPr>
          <p:cNvPr id="255" name="Foliennummer"/>
          <p:cNvSpPr txBox="1"/>
          <p:nvPr>
            <p:ph type="sldNum" sz="quarter" idx="2"/>
          </p:nvPr>
        </p:nvSpPr>
        <p:spPr>
          <a:xfrm>
            <a:off x="20465057" y="12965906"/>
            <a:ext cx="29527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Abgerundetes Rechteck"/>
          <p:cNvSpPr/>
          <p:nvPr/>
        </p:nvSpPr>
        <p:spPr>
          <a:xfrm>
            <a:off x="1287052" y="9305329"/>
            <a:ext cx="423641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Abgerundetes Rechteck"/>
          <p:cNvSpPr/>
          <p:nvPr/>
        </p:nvSpPr>
        <p:spPr>
          <a:xfrm>
            <a:off x="1287052" y="9309203"/>
            <a:ext cx="8036042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8" name="Snapshot 2"/>
          <p:cNvSpPr txBox="1"/>
          <p:nvPr/>
        </p:nvSpPr>
        <p:spPr>
          <a:xfrm>
            <a:off x="6148096" y="11631929"/>
            <a:ext cx="2182317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2</a:t>
            </a:r>
          </a:p>
        </p:txBody>
      </p:sp>
      <p:sp>
        <p:nvSpPr>
          <p:cNvPr id="259" name="Snapshot 1"/>
          <p:cNvSpPr txBox="1"/>
          <p:nvPr/>
        </p:nvSpPr>
        <p:spPr>
          <a:xfrm>
            <a:off x="2314102" y="11631929"/>
            <a:ext cx="2182317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Energy Consumption Trace"/>
          <p:cNvSpPr/>
          <p:nvPr/>
        </p:nvSpPr>
        <p:spPr>
          <a:xfrm>
            <a:off x="14721991" y="11409498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Energy Consumption Trace</a:t>
            </a:r>
          </a:p>
        </p:txBody>
      </p:sp>
      <p:pic>
        <p:nvPicPr>
          <p:cNvPr id="264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89666" b="0"/>
          <a:stretch>
            <a:fillRect/>
          </a:stretch>
        </p:blipFill>
        <p:spPr>
          <a:xfrm>
            <a:off x="1408870" y="9387142"/>
            <a:ext cx="1889840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395587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28755" t="0" r="59539" b="0"/>
          <a:stretch>
            <a:fillRect/>
          </a:stretch>
        </p:blipFill>
        <p:spPr>
          <a:xfrm flipH="1">
            <a:off x="2822591" y="9407406"/>
            <a:ext cx="2140477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1st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slave classifier</a:t>
            </a:r>
          </a:p>
        </p:txBody>
      </p:sp>
      <p:sp>
        <p:nvSpPr>
          <p:cNvPr id="268" name="Linie"/>
          <p:cNvSpPr/>
          <p:nvPr/>
        </p:nvSpPr>
        <p:spPr>
          <a:xfrm flipV="1">
            <a:off x="319949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69" name="Abgerundetes Rechteck"/>
          <p:cNvSpPr/>
          <p:nvPr/>
        </p:nvSpPr>
        <p:spPr>
          <a:xfrm>
            <a:off x="1287052" y="9309203"/>
            <a:ext cx="1104843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270" name="2D-Säulendiagramm"/>
          <p:cNvGraphicFramePr/>
          <p:nvPr/>
        </p:nvGraphicFramePr>
        <p:xfrm>
          <a:off x="2507496" y="4523832"/>
          <a:ext cx="128338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271" name="Confidences"/>
          <p:cNvSpPr txBox="1"/>
          <p:nvPr/>
        </p:nvSpPr>
        <p:spPr>
          <a:xfrm>
            <a:off x="248056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pic>
        <p:nvPicPr>
          <p:cNvPr id="272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408936"/>
            <a:ext cx="18288001" cy="1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2nd slave classifier"/>
          <p:cNvSpPr/>
          <p:nvPr/>
        </p:nvSpPr>
        <p:spPr>
          <a:xfrm>
            <a:off x="5842990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slave classifier</a:t>
            </a:r>
          </a:p>
        </p:txBody>
      </p:sp>
      <p:sp>
        <p:nvSpPr>
          <p:cNvPr id="274" name="Linie"/>
          <p:cNvSpPr/>
          <p:nvPr/>
        </p:nvSpPr>
        <p:spPr>
          <a:xfrm flipV="1">
            <a:off x="7239254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75" name="Confidences"/>
          <p:cNvSpPr txBox="1"/>
          <p:nvPr/>
        </p:nvSpPr>
        <p:spPr>
          <a:xfrm>
            <a:off x="6520315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pic>
        <p:nvPicPr>
          <p:cNvPr id="276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59629" b="0"/>
          <a:stretch>
            <a:fillRect/>
          </a:stretch>
        </p:blipFill>
        <p:spPr>
          <a:xfrm>
            <a:off x="4902112" y="9407406"/>
            <a:ext cx="7382989" cy="162196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77" name="2D-Säulendiagramm"/>
          <p:cNvGraphicFramePr/>
          <p:nvPr/>
        </p:nvGraphicFramePr>
        <p:xfrm>
          <a:off x="6496941" y="4599810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8"/>
          </a:graphicData>
        </a:graphic>
      </p:graphicFrame>
      <p:sp>
        <p:nvSpPr>
          <p:cNvPr id="278" name="3rd slave classifier"/>
          <p:cNvSpPr/>
          <p:nvPr/>
        </p:nvSpPr>
        <p:spPr>
          <a:xfrm>
            <a:off x="988274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slave classifier</a:t>
            </a:r>
          </a:p>
        </p:txBody>
      </p:sp>
      <p:sp>
        <p:nvSpPr>
          <p:cNvPr id="279" name="Linie"/>
          <p:cNvSpPr/>
          <p:nvPr/>
        </p:nvSpPr>
        <p:spPr>
          <a:xfrm flipV="1">
            <a:off x="1127900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80" name="1st master classifier"/>
          <p:cNvSpPr/>
          <p:nvPr/>
        </p:nvSpPr>
        <p:spPr>
          <a:xfrm>
            <a:off x="180323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master classifier</a:t>
            </a:r>
          </a:p>
        </p:txBody>
      </p:sp>
      <p:sp>
        <p:nvSpPr>
          <p:cNvPr id="281" name="2nd master classifier"/>
          <p:cNvSpPr/>
          <p:nvPr/>
        </p:nvSpPr>
        <p:spPr>
          <a:xfrm>
            <a:off x="5842990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master classifier</a:t>
            </a:r>
          </a:p>
        </p:txBody>
      </p:sp>
      <p:sp>
        <p:nvSpPr>
          <p:cNvPr id="282" name="Confidences"/>
          <p:cNvSpPr txBox="1"/>
          <p:nvPr/>
        </p:nvSpPr>
        <p:spPr>
          <a:xfrm>
            <a:off x="1061038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graphicFrame>
        <p:nvGraphicFramePr>
          <p:cNvPr id="283" name="2D-Säulendiagramm"/>
          <p:cNvGraphicFramePr/>
          <p:nvPr/>
        </p:nvGraphicFramePr>
        <p:xfrm>
          <a:off x="10561851" y="4523832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2"/>
          </a:graphicData>
        </a:graphic>
      </p:graphicFrame>
      <p:sp>
        <p:nvSpPr>
          <p:cNvPr id="284" name="3rd master classifier"/>
          <p:cNvSpPr/>
          <p:nvPr/>
        </p:nvSpPr>
        <p:spPr>
          <a:xfrm>
            <a:off x="988274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master classifier</a:t>
            </a:r>
          </a:p>
        </p:txBody>
      </p:sp>
      <p:sp>
        <p:nvSpPr>
          <p:cNvPr id="285" name="Linie"/>
          <p:cNvSpPr/>
          <p:nvPr/>
        </p:nvSpPr>
        <p:spPr>
          <a:xfrm flipV="1">
            <a:off x="7239253" y="3478251"/>
            <a:ext cx="1" cy="64929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86" name="Linie"/>
          <p:cNvSpPr/>
          <p:nvPr/>
        </p:nvSpPr>
        <p:spPr>
          <a:xfrm flipV="1">
            <a:off x="11304164" y="3478251"/>
            <a:ext cx="1" cy="64929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87" name="Linie"/>
          <p:cNvSpPr/>
          <p:nvPr/>
        </p:nvSpPr>
        <p:spPr>
          <a:xfrm flipV="1">
            <a:off x="3174344" y="3373530"/>
            <a:ext cx="1" cy="75401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88" name="y=Safe"/>
          <p:cNvSpPr txBox="1"/>
          <p:nvPr/>
        </p:nvSpPr>
        <p:spPr>
          <a:xfrm>
            <a:off x="10558681" y="72957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289" name="y=Safe"/>
          <p:cNvSpPr txBox="1"/>
          <p:nvPr/>
        </p:nvSpPr>
        <p:spPr>
          <a:xfrm>
            <a:off x="6468616" y="72957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290" name="y=Unsafe"/>
          <p:cNvSpPr txBox="1"/>
          <p:nvPr/>
        </p:nvSpPr>
        <p:spPr>
          <a:xfrm>
            <a:off x="2155461" y="729577"/>
            <a:ext cx="1937148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y=Unsafe</a:t>
            </a:r>
          </a:p>
        </p:txBody>
      </p:sp>
      <p:sp>
        <p:nvSpPr>
          <p:cNvPr id="291" name="Linie"/>
          <p:cNvSpPr/>
          <p:nvPr/>
        </p:nvSpPr>
        <p:spPr>
          <a:xfrm flipV="1">
            <a:off x="7188943" y="150588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92" name="Linie"/>
          <p:cNvSpPr/>
          <p:nvPr/>
        </p:nvSpPr>
        <p:spPr>
          <a:xfrm flipV="1">
            <a:off x="11253853" y="150588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93" name="Linie"/>
          <p:cNvSpPr/>
          <p:nvPr/>
        </p:nvSpPr>
        <p:spPr>
          <a:xfrm flipV="1">
            <a:off x="3124034" y="1401161"/>
            <a:ext cx="1" cy="75401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294" name="Foliennummer"/>
          <p:cNvSpPr txBox="1"/>
          <p:nvPr>
            <p:ph type="sldNum" sz="quarter" idx="2"/>
          </p:nvPr>
        </p:nvSpPr>
        <p:spPr>
          <a:xfrm>
            <a:off x="20465057" y="12965906"/>
            <a:ext cx="29527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5" name="Master classifiers…"/>
          <p:cNvSpPr txBox="1"/>
          <p:nvPr/>
        </p:nvSpPr>
        <p:spPr>
          <a:xfrm>
            <a:off x="14697667" y="2253160"/>
            <a:ext cx="8765419" cy="369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/>
            <a:r>
              <a:rPr>
                <a:solidFill>
                  <a:srgbClr val="000000"/>
                </a:solidFill>
              </a:rPr>
              <a:t>Master classifiers </a:t>
            </a:r>
            <a:endParaRPr>
              <a:solidFill>
                <a:srgbClr val="000000"/>
              </a:solidFill>
            </a:endParaRPr>
          </a:p>
          <a:p>
            <a:pPr marL="635000" indent="-635000" algn="l">
              <a:buSzPct val="100000"/>
              <a:buChar char="•"/>
            </a:pPr>
            <a:r>
              <a:rPr>
                <a:solidFill>
                  <a:srgbClr val="000000"/>
                </a:solidFill>
              </a:rPr>
              <a:t>learn from historic data, if slaves seeing this much data we correct</a:t>
            </a:r>
            <a:endParaRPr>
              <a:solidFill>
                <a:srgbClr val="000000"/>
              </a:solidFill>
            </a:endParaRPr>
          </a:p>
          <a:p>
            <a:pPr marL="635000" indent="-635000" algn="l">
              <a:buSzPct val="100000"/>
              <a:buChar char="•"/>
            </a:pPr>
            <a:r>
              <a:rPr>
                <a:solidFill>
                  <a:srgbClr val="000000"/>
                </a:solidFill>
              </a:rPr>
              <a:t>decide if a slave’s prediction is </a:t>
            </a:r>
            <a:r>
              <a:rPr b="1"/>
              <a:t>safe/unsafe</a:t>
            </a:r>
          </a:p>
        </p:txBody>
      </p:sp>
      <p:sp>
        <p:nvSpPr>
          <p:cNvPr id="296" name="Abgerundetes Rechteck"/>
          <p:cNvSpPr/>
          <p:nvPr/>
        </p:nvSpPr>
        <p:spPr>
          <a:xfrm>
            <a:off x="1287052" y="9305329"/>
            <a:ext cx="423641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7" name="Abgerundetes Rechteck"/>
          <p:cNvSpPr/>
          <p:nvPr/>
        </p:nvSpPr>
        <p:spPr>
          <a:xfrm>
            <a:off x="1287052" y="9309203"/>
            <a:ext cx="8036042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Snapshot 2"/>
          <p:cNvSpPr txBox="1"/>
          <p:nvPr/>
        </p:nvSpPr>
        <p:spPr>
          <a:xfrm>
            <a:off x="6148096" y="11631929"/>
            <a:ext cx="2182317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2</a:t>
            </a:r>
          </a:p>
        </p:txBody>
      </p:sp>
      <p:sp>
        <p:nvSpPr>
          <p:cNvPr id="299" name="Snapshot 1"/>
          <p:cNvSpPr txBox="1"/>
          <p:nvPr/>
        </p:nvSpPr>
        <p:spPr>
          <a:xfrm>
            <a:off x="2314102" y="11631929"/>
            <a:ext cx="2182317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1</a:t>
            </a:r>
          </a:p>
        </p:txBody>
      </p:sp>
      <p:sp>
        <p:nvSpPr>
          <p:cNvPr id="300" name="Snapshot 3"/>
          <p:cNvSpPr txBox="1"/>
          <p:nvPr/>
        </p:nvSpPr>
        <p:spPr>
          <a:xfrm>
            <a:off x="9879048" y="11631929"/>
            <a:ext cx="2182318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300"/>
            </a:lvl1pPr>
          </a:lstStyle>
          <a:p>
            <a:pPr/>
            <a:r>
              <a:t>Snapshot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Energy Consumption Trace"/>
          <p:cNvSpPr/>
          <p:nvPr/>
        </p:nvSpPr>
        <p:spPr>
          <a:xfrm>
            <a:off x="14721991" y="11409498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Energy Consumption Trace</a:t>
            </a:r>
          </a:p>
        </p:txBody>
      </p:sp>
      <p:pic>
        <p:nvPicPr>
          <p:cNvPr id="305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89666" b="0"/>
          <a:stretch>
            <a:fillRect/>
          </a:stretch>
        </p:blipFill>
        <p:spPr>
          <a:xfrm>
            <a:off x="1408870" y="9387142"/>
            <a:ext cx="1889840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395587"/>
            <a:ext cx="18288001" cy="1621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28755" t="0" r="59539" b="0"/>
          <a:stretch>
            <a:fillRect/>
          </a:stretch>
        </p:blipFill>
        <p:spPr>
          <a:xfrm flipH="1">
            <a:off x="2822591" y="9407406"/>
            <a:ext cx="2140477" cy="1621963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1st slave classifier"/>
          <p:cNvSpPr/>
          <p:nvPr/>
        </p:nvSpPr>
        <p:spPr>
          <a:xfrm>
            <a:off x="180323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slave classifier</a:t>
            </a:r>
          </a:p>
        </p:txBody>
      </p:sp>
      <p:sp>
        <p:nvSpPr>
          <p:cNvPr id="309" name="Linie"/>
          <p:cNvSpPr/>
          <p:nvPr/>
        </p:nvSpPr>
        <p:spPr>
          <a:xfrm flipV="1">
            <a:off x="319949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10" name="Abgerundetes Rechteck"/>
          <p:cNvSpPr/>
          <p:nvPr/>
        </p:nvSpPr>
        <p:spPr>
          <a:xfrm>
            <a:off x="1287052" y="9309203"/>
            <a:ext cx="1104843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graphicFrame>
        <p:nvGraphicFramePr>
          <p:cNvPr id="311" name="2D-Säulendiagramm"/>
          <p:cNvGraphicFramePr/>
          <p:nvPr/>
        </p:nvGraphicFramePr>
        <p:xfrm>
          <a:off x="2507496" y="4523832"/>
          <a:ext cx="128338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312" name="Confidences"/>
          <p:cNvSpPr txBox="1"/>
          <p:nvPr/>
        </p:nvSpPr>
        <p:spPr>
          <a:xfrm>
            <a:off x="248056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sp>
        <p:nvSpPr>
          <p:cNvPr id="313" name="S Snapshots"/>
          <p:cNvSpPr txBox="1"/>
          <p:nvPr/>
        </p:nvSpPr>
        <p:spPr>
          <a:xfrm>
            <a:off x="5324061" y="11785871"/>
            <a:ext cx="2974418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 Snapshots</a:t>
            </a:r>
          </a:p>
        </p:txBody>
      </p:sp>
      <p:pic>
        <p:nvPicPr>
          <p:cNvPr id="314" name="Bild" descr="Bild"/>
          <p:cNvPicPr>
            <a:picLocks noChangeAspect="1"/>
          </p:cNvPicPr>
          <p:nvPr/>
        </p:nvPicPr>
        <p:blipFill>
          <a:blip r:embed="rId4">
            <a:alphaModFix amt="18000"/>
            <a:extLst/>
          </a:blip>
          <a:srcRect l="0" t="0" r="0" b="0"/>
          <a:stretch>
            <a:fillRect/>
          </a:stretch>
        </p:blipFill>
        <p:spPr>
          <a:xfrm>
            <a:off x="4875986" y="9408936"/>
            <a:ext cx="18288001" cy="1621964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2nd slave classifier"/>
          <p:cNvSpPr/>
          <p:nvPr/>
        </p:nvSpPr>
        <p:spPr>
          <a:xfrm>
            <a:off x="5842990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slave classifier</a:t>
            </a:r>
          </a:p>
        </p:txBody>
      </p:sp>
      <p:sp>
        <p:nvSpPr>
          <p:cNvPr id="316" name="Linie"/>
          <p:cNvSpPr/>
          <p:nvPr/>
        </p:nvSpPr>
        <p:spPr>
          <a:xfrm flipV="1">
            <a:off x="7239254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17" name="Confidences"/>
          <p:cNvSpPr txBox="1"/>
          <p:nvPr/>
        </p:nvSpPr>
        <p:spPr>
          <a:xfrm>
            <a:off x="6520315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pic>
        <p:nvPicPr>
          <p:cNvPr id="318" name="Bild" descr="Bild"/>
          <p:cNvPicPr>
            <a:picLocks noChangeAspect="1"/>
          </p:cNvPicPr>
          <p:nvPr/>
        </p:nvPicPr>
        <p:blipFill>
          <a:blip r:embed="rId4">
            <a:extLst/>
          </a:blip>
          <a:srcRect l="0" t="0" r="59629" b="0"/>
          <a:stretch>
            <a:fillRect/>
          </a:stretch>
        </p:blipFill>
        <p:spPr>
          <a:xfrm>
            <a:off x="4902112" y="9407406"/>
            <a:ext cx="7382989" cy="162196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19" name="2D-Säulendiagramm"/>
          <p:cNvGraphicFramePr/>
          <p:nvPr/>
        </p:nvGraphicFramePr>
        <p:xfrm>
          <a:off x="6496941" y="4599810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8"/>
          </a:graphicData>
        </a:graphic>
      </p:graphicFrame>
      <p:sp>
        <p:nvSpPr>
          <p:cNvPr id="320" name="3rd slave classifier"/>
          <p:cNvSpPr/>
          <p:nvPr/>
        </p:nvSpPr>
        <p:spPr>
          <a:xfrm>
            <a:off x="9882745" y="6506940"/>
            <a:ext cx="2792529" cy="924627"/>
          </a:xfrm>
          <a:prstGeom prst="roundRect">
            <a:avLst>
              <a:gd name="adj" fmla="val 20603"/>
            </a:avLst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slave classifier</a:t>
            </a:r>
          </a:p>
        </p:txBody>
      </p:sp>
      <p:sp>
        <p:nvSpPr>
          <p:cNvPr id="321" name="Linie"/>
          <p:cNvSpPr/>
          <p:nvPr/>
        </p:nvSpPr>
        <p:spPr>
          <a:xfrm flipV="1">
            <a:off x="11279009" y="7804370"/>
            <a:ext cx="1" cy="1393747"/>
          </a:xfrm>
          <a:prstGeom prst="line">
            <a:avLst/>
          </a:prstGeom>
          <a:ln w="50800">
            <a:solidFill>
              <a:srgbClr val="D6D3CB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22" name="1st master classifier"/>
          <p:cNvSpPr/>
          <p:nvPr/>
        </p:nvSpPr>
        <p:spPr>
          <a:xfrm>
            <a:off x="180323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1st master classifier</a:t>
            </a:r>
          </a:p>
        </p:txBody>
      </p:sp>
      <p:sp>
        <p:nvSpPr>
          <p:cNvPr id="323" name="2nd master classifier"/>
          <p:cNvSpPr/>
          <p:nvPr/>
        </p:nvSpPr>
        <p:spPr>
          <a:xfrm>
            <a:off x="5842990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2nd master classifier</a:t>
            </a:r>
          </a:p>
        </p:txBody>
      </p:sp>
      <p:sp>
        <p:nvSpPr>
          <p:cNvPr id="324" name="Confidences"/>
          <p:cNvSpPr txBox="1"/>
          <p:nvPr/>
        </p:nvSpPr>
        <p:spPr>
          <a:xfrm>
            <a:off x="10610380" y="4081895"/>
            <a:ext cx="1437879" cy="447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1800">
                <a:solidFill>
                  <a:srgbClr val="000000"/>
                </a:solidFill>
              </a:defRPr>
            </a:lvl1pPr>
          </a:lstStyle>
          <a:p>
            <a:pPr/>
            <a:r>
              <a:t>Confidences</a:t>
            </a:r>
          </a:p>
        </p:txBody>
      </p:sp>
      <p:graphicFrame>
        <p:nvGraphicFramePr>
          <p:cNvPr id="325" name="2D-Säulendiagramm"/>
          <p:cNvGraphicFramePr/>
          <p:nvPr/>
        </p:nvGraphicFramePr>
        <p:xfrm>
          <a:off x="10561851" y="4523832"/>
          <a:ext cx="1384007" cy="1722629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2"/>
          </a:graphicData>
        </a:graphic>
      </p:graphicFrame>
      <p:sp>
        <p:nvSpPr>
          <p:cNvPr id="326" name="3rd master classifier"/>
          <p:cNvSpPr/>
          <p:nvPr/>
        </p:nvSpPr>
        <p:spPr>
          <a:xfrm>
            <a:off x="9882745" y="2263954"/>
            <a:ext cx="2792529" cy="924628"/>
          </a:xfrm>
          <a:prstGeom prst="roundRect">
            <a:avLst>
              <a:gd name="adj" fmla="val 20603"/>
            </a:avLst>
          </a:prstGeom>
          <a:blipFill>
            <a:blip r:embed="rId1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1" sz="2200">
                <a:solidFill>
                  <a:srgbClr val="FFFFFF"/>
                </a:solidFill>
              </a:defRPr>
            </a:lvl1pPr>
          </a:lstStyle>
          <a:p>
            <a:pPr/>
            <a:r>
              <a:t>3rd master classifier</a:t>
            </a:r>
          </a:p>
        </p:txBody>
      </p:sp>
      <p:sp>
        <p:nvSpPr>
          <p:cNvPr id="327" name="Linie"/>
          <p:cNvSpPr/>
          <p:nvPr/>
        </p:nvSpPr>
        <p:spPr>
          <a:xfrm flipV="1">
            <a:off x="7239253" y="3478251"/>
            <a:ext cx="1" cy="64929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28" name="Linie"/>
          <p:cNvSpPr/>
          <p:nvPr/>
        </p:nvSpPr>
        <p:spPr>
          <a:xfrm flipV="1">
            <a:off x="11304164" y="3478251"/>
            <a:ext cx="1" cy="64929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29" name="Linie"/>
          <p:cNvSpPr/>
          <p:nvPr/>
        </p:nvSpPr>
        <p:spPr>
          <a:xfrm flipV="1">
            <a:off x="3174344" y="3373530"/>
            <a:ext cx="1" cy="754016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30" name="y=Safe"/>
          <p:cNvSpPr txBox="1"/>
          <p:nvPr/>
        </p:nvSpPr>
        <p:spPr>
          <a:xfrm>
            <a:off x="10558681" y="72957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331" name="y=Safe"/>
          <p:cNvSpPr txBox="1"/>
          <p:nvPr/>
        </p:nvSpPr>
        <p:spPr>
          <a:xfrm>
            <a:off x="6468616" y="729577"/>
            <a:ext cx="144065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y=Safe</a:t>
            </a:r>
          </a:p>
        </p:txBody>
      </p:sp>
      <p:sp>
        <p:nvSpPr>
          <p:cNvPr id="332" name="y=Unsafe"/>
          <p:cNvSpPr txBox="1"/>
          <p:nvPr/>
        </p:nvSpPr>
        <p:spPr>
          <a:xfrm>
            <a:off x="2155461" y="729577"/>
            <a:ext cx="1937148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y=Unsafe</a:t>
            </a:r>
          </a:p>
        </p:txBody>
      </p:sp>
      <p:sp>
        <p:nvSpPr>
          <p:cNvPr id="333" name="Linie"/>
          <p:cNvSpPr/>
          <p:nvPr/>
        </p:nvSpPr>
        <p:spPr>
          <a:xfrm flipV="1">
            <a:off x="7188943" y="150588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34" name="Linie"/>
          <p:cNvSpPr/>
          <p:nvPr/>
        </p:nvSpPr>
        <p:spPr>
          <a:xfrm flipV="1">
            <a:off x="11253853" y="1505882"/>
            <a:ext cx="1" cy="649294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35" name="Linie"/>
          <p:cNvSpPr/>
          <p:nvPr/>
        </p:nvSpPr>
        <p:spPr>
          <a:xfrm flipV="1">
            <a:off x="3124034" y="1401161"/>
            <a:ext cx="1" cy="754015"/>
          </a:xfrm>
          <a:prstGeom prst="line">
            <a:avLst/>
          </a:pr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36" name="Second Tier…"/>
          <p:cNvSpPr/>
          <p:nvPr/>
        </p:nvSpPr>
        <p:spPr>
          <a:xfrm>
            <a:off x="14721991" y="1640306"/>
            <a:ext cx="8716771" cy="217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3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Second Tier</a:t>
            </a:r>
          </a:p>
          <a:p>
            <a:pPr defTabSz="821531">
              <a:defRPr b="1" sz="33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Binary classification problem: Safe/Unsafe</a:t>
            </a:r>
          </a:p>
          <a:p>
            <a:pPr defTabSz="821531">
              <a:defRPr b="1" sz="33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821531">
              <a:defRPr sz="3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Trained on class confidences as features</a:t>
            </a:r>
          </a:p>
        </p:txBody>
      </p:sp>
      <p:sp>
        <p:nvSpPr>
          <p:cNvPr id="337" name="First Tier…"/>
          <p:cNvSpPr/>
          <p:nvPr/>
        </p:nvSpPr>
        <p:spPr>
          <a:xfrm>
            <a:off x="14676029" y="5578176"/>
            <a:ext cx="8808695" cy="278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defTabSz="821531">
              <a:defRPr sz="3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First Tier</a:t>
            </a:r>
          </a:p>
          <a:p>
            <a:pPr defTabSz="821531">
              <a:defRPr b="1" sz="33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Time series classification problem</a:t>
            </a:r>
          </a:p>
          <a:p>
            <a:pPr defTabSz="821531">
              <a:defRPr b="1" sz="33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821531">
              <a:defRPr sz="33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Trained on time series snapshots</a:t>
            </a:r>
          </a:p>
        </p:txBody>
      </p:sp>
      <p:sp>
        <p:nvSpPr>
          <p:cNvPr id="338" name="Foliennummer"/>
          <p:cNvSpPr txBox="1"/>
          <p:nvPr>
            <p:ph type="sldNum" sz="quarter" idx="2"/>
          </p:nvPr>
        </p:nvSpPr>
        <p:spPr>
          <a:xfrm>
            <a:off x="20465057" y="12965906"/>
            <a:ext cx="29527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Abgerundetes Rechteck"/>
          <p:cNvSpPr/>
          <p:nvPr/>
        </p:nvSpPr>
        <p:spPr>
          <a:xfrm>
            <a:off x="1287052" y="9305329"/>
            <a:ext cx="4236417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0" name="Abgerundetes Rechteck"/>
          <p:cNvSpPr/>
          <p:nvPr/>
        </p:nvSpPr>
        <p:spPr>
          <a:xfrm>
            <a:off x="1287052" y="9309203"/>
            <a:ext cx="8036042" cy="2129091"/>
          </a:xfrm>
          <a:prstGeom prst="roundRect">
            <a:avLst>
              <a:gd name="adj" fmla="val 15000"/>
            </a:avLst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Foliennummer"/>
          <p:cNvSpPr txBox="1"/>
          <p:nvPr>
            <p:ph type="sldNum" sz="quarter" idx="2"/>
          </p:nvPr>
        </p:nvSpPr>
        <p:spPr>
          <a:xfrm>
            <a:off x="20465057" y="12965906"/>
            <a:ext cx="29527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5" name="On 45 UCR datasets: TEASER requires 2-3 times less data to make equally accurate predictions than state of the art…"/>
          <p:cNvSpPr txBox="1"/>
          <p:nvPr/>
        </p:nvSpPr>
        <p:spPr>
          <a:xfrm>
            <a:off x="3036019" y="10885404"/>
            <a:ext cx="19261949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35000" indent="-635000" algn="l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On 45 UCR datasets: TEASER requires 2-3 times less data to make equally accurate predictions than state of the art</a:t>
            </a:r>
          </a:p>
          <a:p>
            <a:pPr marL="635000" indent="-635000" algn="l">
              <a:buSzPct val="100000"/>
              <a:buChar char="•"/>
              <a:defRPr>
                <a:solidFill>
                  <a:srgbClr val="000000"/>
                </a:solidFill>
              </a:defRPr>
            </a:pPr>
            <a:r>
              <a:t>On average only first 23% of time series data required</a:t>
            </a:r>
          </a:p>
        </p:txBody>
      </p:sp>
      <p:pic>
        <p:nvPicPr>
          <p:cNvPr id="346" name="forced_predictions2.pdf" descr="forced_predictions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6037" y="539488"/>
            <a:ext cx="16089763" cy="9715544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ie"/>
          <p:cNvSpPr/>
          <p:nvPr/>
        </p:nvSpPr>
        <p:spPr>
          <a:xfrm>
            <a:off x="9437570" y="2891527"/>
            <a:ext cx="4886697" cy="1"/>
          </a:xfrm>
          <a:prstGeom prst="line">
            <a:avLst/>
          </a:prstGeom>
          <a:ln w="635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  <p:sp>
        <p:nvSpPr>
          <p:cNvPr id="348" name="2-3 - times earlier…"/>
          <p:cNvSpPr txBox="1"/>
          <p:nvPr/>
        </p:nvSpPr>
        <p:spPr>
          <a:xfrm>
            <a:off x="9256584" y="2782588"/>
            <a:ext cx="4865800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>
                <a:solidFill>
                  <a:schemeClr val="accent1"/>
                </a:solidFill>
              </a:defRPr>
            </a:pPr>
            <a:r>
              <a:t>2-3 - times earlier </a:t>
            </a:r>
          </a:p>
          <a:p>
            <a:pPr>
              <a:defRPr b="1">
                <a:solidFill>
                  <a:schemeClr val="accent1"/>
                </a:solidFill>
              </a:defRPr>
            </a:pPr>
            <a:r>
              <a:t>with same accuracy</a:t>
            </a:r>
          </a:p>
        </p:txBody>
      </p:sp>
      <p:sp>
        <p:nvSpPr>
          <p:cNvPr id="349" name="Linie"/>
          <p:cNvSpPr/>
          <p:nvPr/>
        </p:nvSpPr>
        <p:spPr>
          <a:xfrm>
            <a:off x="8033946" y="4382500"/>
            <a:ext cx="6098886" cy="1"/>
          </a:xfrm>
          <a:prstGeom prst="line">
            <a:avLst/>
          </a:prstGeom>
          <a:ln w="63500">
            <a:solidFill>
              <a:schemeClr val="accent1">
                <a:hueOff val="109194"/>
                <a:satOff val="-4874"/>
                <a:lumOff val="12971"/>
              </a:schemeClr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20202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ASER:  Early and Accurate Time Series Classification"/>
          <p:cNvSpPr txBox="1"/>
          <p:nvPr>
            <p:ph type="title"/>
          </p:nvPr>
        </p:nvSpPr>
        <p:spPr>
          <a:xfrm>
            <a:off x="3548062" y="4510488"/>
            <a:ext cx="17287876" cy="2964657"/>
          </a:xfrm>
          <a:prstGeom prst="rect">
            <a:avLst/>
          </a:prstGeom>
        </p:spPr>
        <p:txBody>
          <a:bodyPr anchor="ctr"/>
          <a:lstStyle/>
          <a:p>
            <a:pPr defTabSz="502412">
              <a:defRPr spc="-137" sz="6880"/>
            </a:pPr>
            <a:r>
              <a:t>TEASER: </a:t>
            </a:r>
            <a:br/>
            <a:r>
              <a:t>Early and Accurate Time Series Classification </a:t>
            </a:r>
          </a:p>
        </p:txBody>
      </p:sp>
      <p:pic>
        <p:nvPicPr>
          <p:cNvPr id="354" name="Bild" descr="Bild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1539196" y="459580"/>
            <a:ext cx="2585853" cy="258585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Patrick Schäfer, Ulf Leser…"/>
          <p:cNvSpPr txBox="1"/>
          <p:nvPr>
            <p:ph type="body" sz="quarter" idx="4294967295"/>
          </p:nvPr>
        </p:nvSpPr>
        <p:spPr>
          <a:xfrm>
            <a:off x="3548062" y="8055226"/>
            <a:ext cx="17287876" cy="179295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000"/>
              </a:spcBef>
              <a:buClrTx/>
              <a:buSzTx/>
              <a:buFontTx/>
              <a:buNone/>
              <a:defRPr b="1" sz="3000"/>
            </a:pPr>
            <a:r>
              <a:t>Patrick Schäfer, Ulf Leser</a:t>
            </a:r>
          </a:p>
          <a:p>
            <a:pPr marL="0" indent="0">
              <a:spcBef>
                <a:spcPts val="1000"/>
              </a:spcBef>
              <a:buClrTx/>
              <a:buSzTx/>
              <a:buFontTx/>
              <a:buNone/>
              <a:defRPr b="1" sz="3000"/>
            </a:pPr>
            <a:r>
              <a:t>Humboldt-Universität zu Berlin, Germany</a:t>
            </a:r>
          </a:p>
        </p:txBody>
      </p:sp>
      <p:sp>
        <p:nvSpPr>
          <p:cNvPr id="356" name="Journal Track at ECML / PKDD 2020, Belgium, 14.9.-18.9."/>
          <p:cNvSpPr/>
          <p:nvPr/>
        </p:nvSpPr>
        <p:spPr>
          <a:xfrm>
            <a:off x="3574851" y="9719395"/>
            <a:ext cx="1723429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i="1" sz="2400">
                <a:solidFill>
                  <a:srgbClr val="000000"/>
                </a:solidFill>
              </a:defRPr>
            </a:lvl1pPr>
          </a:lstStyle>
          <a:p>
            <a:pPr/>
            <a:r>
              <a:t>Journal Track at ECML / PKDD 2020, Belgium, 14.9.-18.9.</a:t>
            </a:r>
          </a:p>
        </p:txBody>
      </p:sp>
      <p:sp>
        <p:nvSpPr>
          <p:cNvPr id="357" name="Corresponding author: patrick.schaefer@hu-berlin.de"/>
          <p:cNvSpPr txBox="1"/>
          <p:nvPr/>
        </p:nvSpPr>
        <p:spPr>
          <a:xfrm>
            <a:off x="15425976" y="8084967"/>
            <a:ext cx="5350570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3100">
                <a:solidFill>
                  <a:srgbClr val="000000"/>
                </a:solidFill>
              </a:defRPr>
            </a:pPr>
            <a:r>
              <a:rPr sz="3000"/>
              <a:t>Corresponding author:</a:t>
            </a:r>
            <a:br/>
            <a:r>
              <a:rPr u="sng">
                <a:hlinkClick r:id="rId4" invalidUrl="" action="" tgtFrame="" tooltip="" history="1" highlightClick="0" endSnd="0"/>
              </a:rPr>
              <a:t>patrick.schaefer@hu-berlin.de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Energy Consumption Trace"/>
          <p:cNvSpPr/>
          <p:nvPr/>
        </p:nvSpPr>
        <p:spPr>
          <a:xfrm>
            <a:off x="14745920" y="12390601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Energy Consumption Trace</a:t>
            </a:r>
          </a:p>
        </p:txBody>
      </p:sp>
      <p:sp>
        <p:nvSpPr>
          <p:cNvPr id="362" name="Time series (TS) result from recording data over time…"/>
          <p:cNvSpPr txBox="1"/>
          <p:nvPr>
            <p:ph type="body" idx="1"/>
          </p:nvPr>
        </p:nvSpPr>
        <p:spPr>
          <a:xfrm>
            <a:off x="1324997" y="1476074"/>
            <a:ext cx="22334408" cy="9176775"/>
          </a:xfrm>
          <a:prstGeom prst="rect">
            <a:avLst/>
          </a:prstGeom>
        </p:spPr>
        <p:txBody>
          <a:bodyPr/>
          <a:lstStyle/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t>Time series (TS) result from recording data over time</a:t>
            </a:r>
          </a:p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t>Increasingly popular due to growing importance of automatic sensors producing an increasing flood of large, high-resolution TS</a:t>
            </a:r>
          </a:p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t>It is assumed that all data is present at the time of classification</a:t>
            </a:r>
          </a:p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t>Often classification decisions are </a:t>
            </a:r>
            <a:r>
              <a:rPr b="1">
                <a:solidFill>
                  <a:schemeClr val="accent1"/>
                </a:solidFill>
              </a:rPr>
              <a:t>time-critical </a:t>
            </a:r>
            <a:r>
              <a:t>(e.g. prevent damage, diagnosis, predictive maintenance, reduce costs)</a:t>
            </a:r>
          </a:p>
          <a:p>
            <a:pPr marL="695157" indent="-695157" algn="l" defTabSz="584200">
              <a:spcBef>
                <a:spcPts val="4200"/>
              </a:spcBef>
              <a:buClr>
                <a:srgbClr val="5C86B9"/>
              </a:buClr>
              <a:buSzPct val="70000"/>
              <a:buFont typeface="Zapf Dingbats"/>
              <a:buChar char="•"/>
              <a:defRPr sz="4100">
                <a:latin typeface="Palatino"/>
                <a:ea typeface="Palatino"/>
                <a:cs typeface="Palatino"/>
                <a:sym typeface="Palatino"/>
              </a:defRPr>
            </a:pPr>
            <a:r>
              <a:rPr b="1">
                <a:solidFill>
                  <a:schemeClr val="accent1"/>
                </a:solidFill>
              </a:rPr>
              <a:t>Early classification</a:t>
            </a:r>
            <a:r>
              <a:rPr b="1"/>
              <a:t> </a:t>
            </a:r>
            <a:r>
              <a:t>uses as few measurements as possible to make a </a:t>
            </a:r>
            <a:r>
              <a:rPr b="1">
                <a:solidFill>
                  <a:schemeClr val="accent1"/>
                </a:solidFill>
              </a:rPr>
              <a:t>safe (correct!) </a:t>
            </a:r>
            <a:r>
              <a:t>prediction</a:t>
            </a:r>
          </a:p>
        </p:txBody>
      </p:sp>
      <p:grpSp>
        <p:nvGrpSpPr>
          <p:cNvPr id="367" name="Gruppieren"/>
          <p:cNvGrpSpPr/>
          <p:nvPr/>
        </p:nvGrpSpPr>
        <p:grpSpPr>
          <a:xfrm>
            <a:off x="1494416" y="10700612"/>
            <a:ext cx="21755117" cy="1642227"/>
            <a:chOff x="81242" y="0"/>
            <a:chExt cx="21755115" cy="1642226"/>
          </a:xfrm>
        </p:grpSpPr>
        <p:pic>
          <p:nvPicPr>
            <p:cNvPr id="363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89666" b="0"/>
            <a:stretch>
              <a:fillRect/>
            </a:stretch>
          </p:blipFill>
          <p:spPr>
            <a:xfrm>
              <a:off x="81242" y="0"/>
              <a:ext cx="1889840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4" name="Bild" descr="Bild"/>
            <p:cNvPicPr>
              <a:picLocks noChangeAspect="1"/>
            </p:cNvPicPr>
            <p:nvPr/>
          </p:nvPicPr>
          <p:blipFill>
            <a:blip r:embed="rId4">
              <a:alphaModFix amt="18000"/>
              <a:extLst/>
            </a:blip>
            <a:srcRect l="0" t="0" r="0" b="0"/>
            <a:stretch>
              <a:fillRect/>
            </a:stretch>
          </p:blipFill>
          <p:spPr>
            <a:xfrm>
              <a:off x="3548358" y="8445"/>
              <a:ext cx="18288001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5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755" t="0" r="59539" b="0"/>
            <a:stretch>
              <a:fillRect/>
            </a:stretch>
          </p:blipFill>
          <p:spPr>
            <a:xfrm flipH="1">
              <a:off x="1494963" y="20263"/>
              <a:ext cx="2140476" cy="1621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Bild" descr="Bild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78332" b="0"/>
            <a:stretch>
              <a:fillRect/>
            </a:stretch>
          </p:blipFill>
          <p:spPr>
            <a:xfrm>
              <a:off x="3574484" y="15656"/>
              <a:ext cx="3962601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68" name="Safe prediction from here on?"/>
          <p:cNvSpPr txBox="1"/>
          <p:nvPr/>
        </p:nvSpPr>
        <p:spPr>
          <a:xfrm>
            <a:off x="4359271" y="9510621"/>
            <a:ext cx="738590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/>
            </a:lvl1pPr>
          </a:lstStyle>
          <a:p>
            <a:pPr/>
            <a:r>
              <a:t>Safe prediction from here on?</a:t>
            </a:r>
          </a:p>
        </p:txBody>
      </p:sp>
      <p:sp>
        <p:nvSpPr>
          <p:cNvPr id="369" name="Text"/>
          <p:cNvSpPr txBox="1"/>
          <p:nvPr/>
        </p:nvSpPr>
        <p:spPr>
          <a:xfrm>
            <a:off x="20465057" y="12965906"/>
            <a:ext cx="295276" cy="51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al: Classify a time series early with high accurac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95157" indent="-695157">
              <a:buChar char="•"/>
              <a:defRPr b="1" sz="4800">
                <a:solidFill>
                  <a:schemeClr val="accent1"/>
                </a:solidFill>
              </a:defRPr>
            </a:pPr>
            <a:r>
              <a:t>Goal: Classify a time series early with high accuracy</a:t>
            </a:r>
          </a:p>
          <a:p>
            <a:pPr lvl="1">
              <a:buChar char="•"/>
              <a:defRPr sz="4800"/>
            </a:pPr>
            <a:r>
              <a:t>We treat the </a:t>
            </a:r>
            <a:r>
              <a:rPr b="1">
                <a:solidFill>
                  <a:schemeClr val="accent1"/>
                </a:solidFill>
              </a:rPr>
              <a:t>safety</a:t>
            </a:r>
            <a:r>
              <a:t> (early but accurate) of a prediction as a classification problem</a:t>
            </a:r>
          </a:p>
        </p:txBody>
      </p:sp>
      <p:sp>
        <p:nvSpPr>
          <p:cNvPr id="374" name="Foliennummer"/>
          <p:cNvSpPr txBox="1"/>
          <p:nvPr>
            <p:ph type="sldNum" sz="quarter" idx="2"/>
          </p:nvPr>
        </p:nvSpPr>
        <p:spPr>
          <a:xfrm>
            <a:off x="20465057" y="12965906"/>
            <a:ext cx="295276" cy="5111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79" name="Gruppieren"/>
          <p:cNvGrpSpPr/>
          <p:nvPr/>
        </p:nvGrpSpPr>
        <p:grpSpPr>
          <a:xfrm>
            <a:off x="1494416" y="10700612"/>
            <a:ext cx="21755117" cy="1642227"/>
            <a:chOff x="81242" y="0"/>
            <a:chExt cx="21755115" cy="1642226"/>
          </a:xfrm>
        </p:grpSpPr>
        <p:pic>
          <p:nvPicPr>
            <p:cNvPr id="375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89666" b="0"/>
            <a:stretch>
              <a:fillRect/>
            </a:stretch>
          </p:blipFill>
          <p:spPr>
            <a:xfrm>
              <a:off x="81242" y="0"/>
              <a:ext cx="1889840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Bild" descr="Bild"/>
            <p:cNvPicPr>
              <a:picLocks noChangeAspect="1"/>
            </p:cNvPicPr>
            <p:nvPr/>
          </p:nvPicPr>
          <p:blipFill>
            <a:blip r:embed="rId4">
              <a:alphaModFix amt="18000"/>
              <a:extLst/>
            </a:blip>
            <a:srcRect l="0" t="0" r="0" b="0"/>
            <a:stretch>
              <a:fillRect/>
            </a:stretch>
          </p:blipFill>
          <p:spPr>
            <a:xfrm>
              <a:off x="3548358" y="8445"/>
              <a:ext cx="18288001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7" name="Bild" descr="Bild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755" t="0" r="59539" b="0"/>
            <a:stretch>
              <a:fillRect/>
            </a:stretch>
          </p:blipFill>
          <p:spPr>
            <a:xfrm flipH="1">
              <a:off x="1494963" y="20263"/>
              <a:ext cx="2140476" cy="1621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Bild" descr="Bild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78332" b="0"/>
            <a:stretch>
              <a:fillRect/>
            </a:stretch>
          </p:blipFill>
          <p:spPr>
            <a:xfrm>
              <a:off x="3574484" y="15656"/>
              <a:ext cx="3962601" cy="1621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0" name="Correct/Safe prediction from here on?"/>
          <p:cNvSpPr txBox="1"/>
          <p:nvPr/>
        </p:nvSpPr>
        <p:spPr>
          <a:xfrm>
            <a:off x="3391311" y="9510621"/>
            <a:ext cx="932182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/>
            </a:lvl1pPr>
          </a:lstStyle>
          <a:p>
            <a:pPr/>
            <a:r>
              <a:t>Correct/Safe prediction from here on?</a:t>
            </a:r>
          </a:p>
        </p:txBody>
      </p:sp>
      <p:sp>
        <p:nvSpPr>
          <p:cNvPr id="381" name="Energy Consumption Trace"/>
          <p:cNvSpPr/>
          <p:nvPr/>
        </p:nvSpPr>
        <p:spPr>
          <a:xfrm>
            <a:off x="14745920" y="12390601"/>
            <a:ext cx="8716771" cy="7527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b="1" sz="2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Energy Consumption Trace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4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4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